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309" r:id="rId14"/>
    <p:sldId id="269" r:id="rId15"/>
    <p:sldId id="270" r:id="rId16"/>
    <p:sldId id="271" r:id="rId17"/>
    <p:sldId id="273" r:id="rId18"/>
    <p:sldId id="274" r:id="rId19"/>
    <p:sldId id="272" r:id="rId20"/>
    <p:sldId id="275" r:id="rId21"/>
    <p:sldId id="276" r:id="rId22"/>
    <p:sldId id="278" r:id="rId23"/>
    <p:sldId id="277" r:id="rId24"/>
    <p:sldId id="307" r:id="rId25"/>
    <p:sldId id="305"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339933"/>
    <a:srgbClr val="00CC66"/>
    <a:srgbClr val="00CC99"/>
    <a:srgbClr val="009999"/>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2634" autoAdjust="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5AC09-C4E7-4204-88DA-42263A144602}" type="datetimeFigureOut">
              <a:rPr lang="en-US" smtClean="0"/>
              <a:t>10/27/2019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D9BEC-0D07-4F12-9D64-42B9F4151442}" type="slidenum">
              <a:rPr lang="en-US" smtClean="0"/>
              <a:t>‹#›</a:t>
            </a:fld>
            <a:endParaRPr lang="en-US"/>
          </a:p>
        </p:txBody>
      </p:sp>
    </p:spTree>
    <p:extLst>
      <p:ext uri="{BB962C8B-B14F-4D97-AF65-F5344CB8AC3E}">
        <p14:creationId xmlns:p14="http://schemas.microsoft.com/office/powerpoint/2010/main" val="243135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24</a:t>
            </a:fld>
            <a:endParaRPr lang="en-US" dirty="0"/>
          </a:p>
        </p:txBody>
      </p:sp>
    </p:spTree>
    <p:extLst>
      <p:ext uri="{BB962C8B-B14F-4D97-AF65-F5344CB8AC3E}">
        <p14:creationId xmlns:p14="http://schemas.microsoft.com/office/powerpoint/2010/main" val="334876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t>25</a:t>
            </a:fld>
            <a:endParaRPr lang="en-US" dirty="0"/>
          </a:p>
        </p:txBody>
      </p:sp>
    </p:spTree>
    <p:extLst>
      <p:ext uri="{BB962C8B-B14F-4D97-AF65-F5344CB8AC3E}">
        <p14:creationId xmlns:p14="http://schemas.microsoft.com/office/powerpoint/2010/main" val="3015436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14D9-5C6B-430D-A15B-5371208731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910C30-D141-45E3-B161-F07EFFA6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D27BD0-0046-46B3-BD9D-571738B283C3}"/>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4F325EB8-B3FB-4753-B83C-E231CC78FB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72163C-5C6F-447F-9A62-494DE543DAE8}"/>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142662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04FC-3FD4-4C5E-AC3F-CA82AB6366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0BF0BC-ECE2-4617-9C10-B344346304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FA522-12CC-4F00-814D-F59D13BA5DD7}"/>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1F7560ED-7B4B-4CA7-84D5-7EFAB62B85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B721B0-4ADC-4B6B-8198-AB4F293930CD}"/>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943460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437ADA-780A-4CCF-9B2F-360CB4CF28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A778E3-1F67-4C8B-A3B1-FE6D878CF0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4B7A6-1A4B-4F9F-8B42-405F6C6E7C30}"/>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EDDF4BB4-ED6A-4CBA-9687-6052579C83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D99505-FEEB-4715-B4AA-7D8EA176AA14}"/>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935741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rner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19191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3781778"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8" name="Rectangle 7"/>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9708741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770165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C643-E2C2-4569-BF61-728B9518F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DDFDCB-572C-421E-888F-75EB0284F0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26E5E-9347-4F7D-B667-CFA2160AD870}"/>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40D51665-09AB-40B8-9AAA-BD0EB8E012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13FBF0-62CE-473E-81A1-874C0BBEE3CC}"/>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358706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FD97-BB69-4B21-A37F-CC6CCA464C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181569-30F0-4A62-A3B3-B2C39FD3E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C6F9A-B725-4ECE-B8C8-5B52BDEDC1F6}"/>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81869C17-3262-4E8F-9081-3466F41281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E4A2BB-11A0-4870-A35E-C6083E8077D0}"/>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3339349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CBD6-DDC2-4A6B-BDED-EF6A48E428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48FA4-6617-43A8-9A1C-0B0EE6C65B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208136-6B39-4409-8AA5-2D1F752B6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BD8EA-7FCC-4F7A-B2AA-EE3E64BB2433}"/>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6" name="Footer Placeholder 5">
            <a:extLst>
              <a:ext uri="{FF2B5EF4-FFF2-40B4-BE49-F238E27FC236}">
                <a16:creationId xmlns:a16="http://schemas.microsoft.com/office/drawing/2014/main" id="{BB61C44E-0021-415A-ACA2-346200A969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F669FD-FE67-410A-A8E3-61A0296FC709}"/>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321163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E100-D5CF-475B-B4BD-297EF2716B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8B016F-79D5-4D21-A7B2-A57A2469A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CE5AC1-1735-42BA-9C40-84CF2EB82F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D7139C-A44B-44CD-AFE2-BD610A6EB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6841B4-D8D1-4E62-8E33-C0A8DB21E7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177F2-93C9-46B9-9D40-467C3EA1B3F1}"/>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8" name="Footer Placeholder 7">
            <a:extLst>
              <a:ext uri="{FF2B5EF4-FFF2-40B4-BE49-F238E27FC236}">
                <a16:creationId xmlns:a16="http://schemas.microsoft.com/office/drawing/2014/main" id="{DA1D0C36-82E2-4032-B096-927CB0234A4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733AD2F-1BA9-4522-B4BC-8B09B116602A}"/>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340808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E112-116D-426D-B8A7-795040CD08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6ECFB-5B9A-4FC9-9419-1B7B9BC6335D}"/>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4" name="Footer Placeholder 3">
            <a:extLst>
              <a:ext uri="{FF2B5EF4-FFF2-40B4-BE49-F238E27FC236}">
                <a16:creationId xmlns:a16="http://schemas.microsoft.com/office/drawing/2014/main" id="{54074DC7-019F-4BE0-B545-3A015A4ADC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429850-4704-4335-8F8F-F5901508E569}"/>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2060378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8B844-B5F7-4F60-A8A7-8E13EA066547}"/>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3" name="Footer Placeholder 2">
            <a:extLst>
              <a:ext uri="{FF2B5EF4-FFF2-40B4-BE49-F238E27FC236}">
                <a16:creationId xmlns:a16="http://schemas.microsoft.com/office/drawing/2014/main" id="{CE118F99-2AF8-4076-B065-3DBF6F0BDCC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5D92390-3D1A-4103-81BA-FE4F47ACF1BE}"/>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4252221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102D-96CB-4F2E-B4EA-A7F636816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1F54AD-E094-498A-A48B-4CD8C6F7A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77C839-3AEC-44FE-8584-CF9FF7826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BE773-6380-4769-81B6-9479349C5754}"/>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6" name="Footer Placeholder 5">
            <a:extLst>
              <a:ext uri="{FF2B5EF4-FFF2-40B4-BE49-F238E27FC236}">
                <a16:creationId xmlns:a16="http://schemas.microsoft.com/office/drawing/2014/main" id="{80C7F2B5-79FD-4A4A-89BD-07EC2E7E7A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62854D-3781-4025-8BAD-0BA80BEBA49E}"/>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2562148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F08-F4B5-481E-B2FD-8312D0D59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FC297D-EF5D-4E89-8FFB-72BA75609E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1E84B89-8AA3-4F60-BB65-95FCA3835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5F144A-F01C-47B2-90F7-6075DA3242B9}"/>
              </a:ext>
            </a:extLst>
          </p:cNvPr>
          <p:cNvSpPr>
            <a:spLocks noGrp="1"/>
          </p:cNvSpPr>
          <p:nvPr>
            <p:ph type="dt" sz="half" idx="10"/>
          </p:nvPr>
        </p:nvSpPr>
        <p:spPr/>
        <p:txBody>
          <a:bodyPr/>
          <a:lstStyle/>
          <a:p>
            <a:fld id="{00FFBED7-F99A-4F04-8CDE-D356F2B2FE30}" type="datetimeFigureOut">
              <a:rPr lang="en-US" smtClean="0"/>
              <a:t>10/27/2019</a:t>
            </a:fld>
            <a:endParaRPr lang="en-US" dirty="0"/>
          </a:p>
        </p:txBody>
      </p:sp>
      <p:sp>
        <p:nvSpPr>
          <p:cNvPr id="6" name="Footer Placeholder 5">
            <a:extLst>
              <a:ext uri="{FF2B5EF4-FFF2-40B4-BE49-F238E27FC236}">
                <a16:creationId xmlns:a16="http://schemas.microsoft.com/office/drawing/2014/main" id="{9FFD7746-2D33-4C0D-90DE-1234D89A0D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F965A4-BBF2-4F5C-AC0A-90DA81BA5B2C}"/>
              </a:ext>
            </a:extLst>
          </p:cNvPr>
          <p:cNvSpPr>
            <a:spLocks noGrp="1"/>
          </p:cNvSpPr>
          <p:nvPr>
            <p:ph type="sldNum" sz="quarter" idx="12"/>
          </p:nvPr>
        </p:nvSpPr>
        <p:spPr/>
        <p:txBody>
          <a:bodyPr/>
          <a:lstStyle/>
          <a:p>
            <a:fld id="{F7580BAA-FC35-411B-976D-FB565E128810}" type="slidenum">
              <a:rPr lang="en-US" smtClean="0"/>
              <a:t>‹#›</a:t>
            </a:fld>
            <a:endParaRPr lang="en-US" dirty="0"/>
          </a:p>
        </p:txBody>
      </p:sp>
    </p:spTree>
    <p:extLst>
      <p:ext uri="{BB962C8B-B14F-4D97-AF65-F5344CB8AC3E}">
        <p14:creationId xmlns:p14="http://schemas.microsoft.com/office/powerpoint/2010/main" val="22121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9233A8-C2E3-4299-A021-8329A2E474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D679C7-186D-43F0-887B-01265E6AD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E519B-FE95-4DFF-8857-D341499A9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FBED7-F99A-4F04-8CDE-D356F2B2FE30}" type="datetimeFigureOut">
              <a:rPr lang="en-US" smtClean="0"/>
              <a:t>10/27/2019</a:t>
            </a:fld>
            <a:endParaRPr lang="en-US" dirty="0"/>
          </a:p>
        </p:txBody>
      </p:sp>
      <p:sp>
        <p:nvSpPr>
          <p:cNvPr id="5" name="Footer Placeholder 4">
            <a:extLst>
              <a:ext uri="{FF2B5EF4-FFF2-40B4-BE49-F238E27FC236}">
                <a16:creationId xmlns:a16="http://schemas.microsoft.com/office/drawing/2014/main" id="{9733EA84-CD54-4646-8007-6B9DB13D6C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C8A1100-6A1D-49B2-B4C7-AE9132B7F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80BAA-FC35-411B-976D-FB565E128810}" type="slidenum">
              <a:rPr lang="en-US" smtClean="0"/>
              <a:t>‹#›</a:t>
            </a:fld>
            <a:endParaRPr lang="en-US" dirty="0"/>
          </a:p>
        </p:txBody>
      </p:sp>
    </p:spTree>
    <p:extLst>
      <p:ext uri="{BB962C8B-B14F-4D97-AF65-F5344CB8AC3E}">
        <p14:creationId xmlns:p14="http://schemas.microsoft.com/office/powerpoint/2010/main" val="210054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3.xml"/><Relationship Id="rId7" Type="http://schemas.openxmlformats.org/officeDocument/2006/relationships/image" Target="../media/image19.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2.xml"/><Relationship Id="rId9"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github.com/ducdzai99bn/JSP"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5A427A-B0BA-439B-9A13-2345E4D798B3}"/>
              </a:ext>
            </a:extLst>
          </p:cNvPr>
          <p:cNvSpPr txBox="1"/>
          <p:nvPr/>
        </p:nvSpPr>
        <p:spPr>
          <a:xfrm>
            <a:off x="3319418" y="982176"/>
            <a:ext cx="5553163" cy="4893647"/>
          </a:xfrm>
          <a:prstGeom prst="rect">
            <a:avLst/>
          </a:prstGeom>
          <a:noFill/>
        </p:spPr>
        <p:txBody>
          <a:bodyPr wrap="square" rtlCol="0">
            <a:spAutoFit/>
          </a:bodyPr>
          <a:lstStyle/>
          <a:p>
            <a:pPr algn="ctr"/>
            <a:r>
              <a:rPr lang="en-US" sz="15000"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JSP</a:t>
            </a:r>
          </a:p>
          <a:p>
            <a:pPr algn="ctr"/>
            <a:endParaRPr lang="en-US" sz="13800"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a:p>
            <a:pPr algn="ctr"/>
            <a:r>
              <a:rPr lang="en-US" sz="2400" b="1" dirty="0">
                <a:solidFill>
                  <a:schemeClr val="bg1"/>
                </a:solidFill>
              </a:rPr>
              <a:t>Cơ bản về Lập trình Web với JSP</a:t>
            </a:r>
            <a:endParaRPr lang="en-US" sz="2400" dirty="0">
              <a:solidFill>
                <a:schemeClr val="bg1"/>
              </a:solidFill>
              <a:latin typeface="Bebas Neue" panose="020B0606020202050201" pitchFamily="34" charset="0"/>
            </a:endParaRPr>
          </a:p>
        </p:txBody>
      </p:sp>
      <p:sp>
        <p:nvSpPr>
          <p:cNvPr id="4" name="Rectangle 3">
            <a:extLst>
              <a:ext uri="{FF2B5EF4-FFF2-40B4-BE49-F238E27FC236}">
                <a16:creationId xmlns:a16="http://schemas.microsoft.com/office/drawing/2014/main" id="{5F99DE2A-C5D0-4FE2-8472-77CAA83DC21A}"/>
              </a:ext>
            </a:extLst>
          </p:cNvPr>
          <p:cNvSpPr/>
          <p:nvPr/>
        </p:nvSpPr>
        <p:spPr>
          <a:xfrm>
            <a:off x="3033521" y="4010739"/>
            <a:ext cx="6124955" cy="646331"/>
          </a:xfrm>
          <a:prstGeom prst="rect">
            <a:avLst/>
          </a:prstGeom>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Java  Server  Page</a:t>
            </a:r>
          </a:p>
        </p:txBody>
      </p:sp>
      <p:cxnSp>
        <p:nvCxnSpPr>
          <p:cNvPr id="5" name="Straight Connector 4">
            <a:extLst>
              <a:ext uri="{FF2B5EF4-FFF2-40B4-BE49-F238E27FC236}">
                <a16:creationId xmlns:a16="http://schemas.microsoft.com/office/drawing/2014/main" id="{F1BB3B9B-18AD-43C4-87A2-45F3A47F8552}"/>
              </a:ext>
            </a:extLst>
          </p:cNvPr>
          <p:cNvCxnSpPr/>
          <p:nvPr/>
        </p:nvCxnSpPr>
        <p:spPr>
          <a:xfrm>
            <a:off x="4278799" y="3702680"/>
            <a:ext cx="3634398" cy="8176"/>
          </a:xfrm>
          <a:prstGeom prst="line">
            <a:avLst/>
          </a:prstGeom>
          <a:ln w="76200">
            <a:solidFill>
              <a:schemeClr val="bg1"/>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571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144">
            <a:extLst>
              <a:ext uri="{FF2B5EF4-FFF2-40B4-BE49-F238E27FC236}">
                <a16:creationId xmlns:a16="http://schemas.microsoft.com/office/drawing/2014/main" id="{08126A83-7064-4845-8C9A-2686A893F79A}"/>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9" name="Shape 139">
            <a:extLst>
              <a:ext uri="{FF2B5EF4-FFF2-40B4-BE49-F238E27FC236}">
                <a16:creationId xmlns:a16="http://schemas.microsoft.com/office/drawing/2014/main" id="{BC6BB876-02E6-48C8-9CF6-FB6C53618E72}"/>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0" name="Shape 150">
            <a:extLst>
              <a:ext uri="{FF2B5EF4-FFF2-40B4-BE49-F238E27FC236}">
                <a16:creationId xmlns:a16="http://schemas.microsoft.com/office/drawing/2014/main" id="{28407200-B93F-4459-B633-BEC970C5287A}"/>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1" name="Shape 151">
            <a:extLst>
              <a:ext uri="{FF2B5EF4-FFF2-40B4-BE49-F238E27FC236}">
                <a16:creationId xmlns:a16="http://schemas.microsoft.com/office/drawing/2014/main" id="{52C5096E-6B94-4730-9D85-E35DA95774D7}"/>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2" name="Shape 139">
            <a:extLst>
              <a:ext uri="{FF2B5EF4-FFF2-40B4-BE49-F238E27FC236}">
                <a16:creationId xmlns:a16="http://schemas.microsoft.com/office/drawing/2014/main" id="{B7011D8C-3845-456B-AECF-F776B888E28C}"/>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3" name="Shape 141">
            <a:extLst>
              <a:ext uri="{FF2B5EF4-FFF2-40B4-BE49-F238E27FC236}">
                <a16:creationId xmlns:a16="http://schemas.microsoft.com/office/drawing/2014/main" id="{819E7ED6-2D7E-40D6-A564-B31D796BC9FA}"/>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4" name="Shape 143">
            <a:extLst>
              <a:ext uri="{FF2B5EF4-FFF2-40B4-BE49-F238E27FC236}">
                <a16:creationId xmlns:a16="http://schemas.microsoft.com/office/drawing/2014/main" id="{E6B90689-6A83-4411-AA5B-C9C7E1A5B449}"/>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5" name="Shape 151">
            <a:extLst>
              <a:ext uri="{FF2B5EF4-FFF2-40B4-BE49-F238E27FC236}">
                <a16:creationId xmlns:a16="http://schemas.microsoft.com/office/drawing/2014/main" id="{B27A44F6-9C30-4F99-8FC8-0F020A10E9DC}"/>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TextBox 6">
            <a:extLst>
              <a:ext uri="{FF2B5EF4-FFF2-40B4-BE49-F238E27FC236}">
                <a16:creationId xmlns:a16="http://schemas.microsoft.com/office/drawing/2014/main" id="{D38DEACB-8C06-4E67-AD46-57AA95A6DA2E}"/>
              </a:ext>
            </a:extLst>
          </p:cNvPr>
          <p:cNvSpPr txBox="1"/>
          <p:nvPr/>
        </p:nvSpPr>
        <p:spPr>
          <a:xfrm>
            <a:off x="964941" y="2075694"/>
            <a:ext cx="2206020" cy="646331"/>
          </a:xfrm>
          <a:prstGeom prst="rect">
            <a:avLst/>
          </a:prstGeom>
          <a:noFill/>
        </p:spPr>
        <p:txBody>
          <a:bodyPr wrap="square" rtlCol="0">
            <a:spAutoFit/>
          </a:bodyPr>
          <a:lstStyle/>
          <a:p>
            <a:pPr algn="ctr"/>
            <a:r>
              <a:rPr lang="en-US" sz="3600" b="1" dirty="0" err="1">
                <a:solidFill>
                  <a:srgbClr val="FF0000"/>
                </a:solidFill>
              </a:rPr>
              <a:t>Biên</a:t>
            </a:r>
            <a:r>
              <a:rPr lang="en-US" sz="3600" b="1" dirty="0">
                <a:solidFill>
                  <a:srgbClr val="FF0000"/>
                </a:solidFill>
              </a:rPr>
              <a:t> </a:t>
            </a:r>
            <a:r>
              <a:rPr lang="en-US" sz="3600" b="1" dirty="0" err="1">
                <a:solidFill>
                  <a:srgbClr val="FF0000"/>
                </a:solidFill>
              </a:rPr>
              <a:t>dịch</a:t>
            </a:r>
            <a:endParaRPr lang="en-US" sz="3600" b="1" dirty="0">
              <a:solidFill>
                <a:srgbClr val="FF0000"/>
              </a:solidFill>
            </a:endParaRPr>
          </a:p>
        </p:txBody>
      </p:sp>
      <p:sp>
        <p:nvSpPr>
          <p:cNvPr id="14" name="TextBox 13">
            <a:extLst>
              <a:ext uri="{FF2B5EF4-FFF2-40B4-BE49-F238E27FC236}">
                <a16:creationId xmlns:a16="http://schemas.microsoft.com/office/drawing/2014/main" id="{5A3555D0-690B-493D-B3A2-FD19D45D487D}"/>
              </a:ext>
            </a:extLst>
          </p:cNvPr>
          <p:cNvSpPr txBox="1"/>
          <p:nvPr/>
        </p:nvSpPr>
        <p:spPr>
          <a:xfrm>
            <a:off x="964941" y="3105834"/>
            <a:ext cx="2206020" cy="646331"/>
          </a:xfrm>
          <a:prstGeom prst="rect">
            <a:avLst/>
          </a:prstGeom>
          <a:noFill/>
        </p:spPr>
        <p:txBody>
          <a:bodyPr wrap="square" rtlCol="0">
            <a:spAutoFit/>
          </a:bodyPr>
          <a:lstStyle/>
          <a:p>
            <a:pPr algn="ctr"/>
            <a:r>
              <a:rPr lang="en-US" sz="3600" b="1" dirty="0" err="1">
                <a:solidFill>
                  <a:srgbClr val="FF0000"/>
                </a:solidFill>
              </a:rPr>
              <a:t>Khởi</a:t>
            </a:r>
            <a:r>
              <a:rPr lang="en-US" sz="3600" b="1" dirty="0">
                <a:solidFill>
                  <a:srgbClr val="FF0000"/>
                </a:solidFill>
              </a:rPr>
              <a:t> </a:t>
            </a:r>
            <a:r>
              <a:rPr lang="en-US" sz="3600" b="1" dirty="0" err="1">
                <a:solidFill>
                  <a:srgbClr val="FF0000"/>
                </a:solidFill>
              </a:rPr>
              <a:t>tạo</a:t>
            </a:r>
            <a:endParaRPr lang="en-US" sz="3600" b="1" dirty="0">
              <a:solidFill>
                <a:srgbClr val="FF0000"/>
              </a:solidFill>
            </a:endParaRPr>
          </a:p>
        </p:txBody>
      </p:sp>
      <p:sp>
        <p:nvSpPr>
          <p:cNvPr id="15" name="Rectangle 14">
            <a:extLst>
              <a:ext uri="{FF2B5EF4-FFF2-40B4-BE49-F238E27FC236}">
                <a16:creationId xmlns:a16="http://schemas.microsoft.com/office/drawing/2014/main" id="{82296E70-F8A8-4430-872B-CA3CECB7098B}"/>
              </a:ext>
            </a:extLst>
          </p:cNvPr>
          <p:cNvSpPr/>
          <p:nvPr/>
        </p:nvSpPr>
        <p:spPr>
          <a:xfrm>
            <a:off x="4996211" y="1698699"/>
            <a:ext cx="6908541" cy="2046651"/>
          </a:xfrm>
          <a:prstGeom prst="rect">
            <a:avLst/>
          </a:prstGeom>
          <a:solidFill>
            <a:schemeClr val="bg1">
              <a:lumMod val="65000"/>
              <a:alpha val="48000"/>
            </a:schemeClr>
          </a:solidFill>
        </p:spPr>
        <p:txBody>
          <a:bodyPr wrap="square">
            <a:spAutoFit/>
          </a:bodyPr>
          <a:lstStyle/>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a:solidFill>
                  <a:srgbClr val="000088"/>
                </a:solidFill>
                <a:latin typeface="Times New Roman" panose="02020603050405020304" pitchFamily="18" charset="0"/>
                <a:ea typeface="Times New Roman" panose="02020603050405020304" pitchFamily="18" charset="0"/>
                <a:cs typeface="Times New Roman" panose="02020603050405020304" pitchFamily="18" charset="0"/>
              </a:rPr>
              <a:t>public</a:t>
            </a:r>
            <a:r>
              <a:rPr lang="en-US" sz="3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a:solidFill>
                  <a:srgbClr val="000088"/>
                </a:solidFill>
                <a:latin typeface="Times New Roman" panose="02020603050405020304" pitchFamily="18" charset="0"/>
                <a:ea typeface="Times New Roman" panose="02020603050405020304" pitchFamily="18" charset="0"/>
                <a:cs typeface="Times New Roman" panose="02020603050405020304" pitchFamily="18" charset="0"/>
              </a:rPr>
              <a:t>void</a:t>
            </a:r>
            <a:r>
              <a:rPr lang="en-US" sz="3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jspInit</a:t>
            </a:r>
            <a:r>
              <a:rPr lang="en-US" sz="36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a:solidFill>
                  <a:srgbClr val="880000"/>
                </a:solidFill>
                <a:latin typeface="Times New Roman" panose="02020603050405020304" pitchFamily="18" charset="0"/>
                <a:ea typeface="Times New Roman" panose="02020603050405020304" pitchFamily="18" charset="0"/>
                <a:cs typeface="Times New Roman" panose="02020603050405020304" pitchFamily="18" charset="0"/>
              </a:rPr>
              <a:t>// Initialization code...</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Flowchart: Process 15">
            <a:extLst>
              <a:ext uri="{FF2B5EF4-FFF2-40B4-BE49-F238E27FC236}">
                <a16:creationId xmlns:a16="http://schemas.microsoft.com/office/drawing/2014/main" id="{9EC6CD44-35F8-4B5A-A625-EF62BD72463C}"/>
              </a:ext>
            </a:extLst>
          </p:cNvPr>
          <p:cNvSpPr/>
          <p:nvPr/>
        </p:nvSpPr>
        <p:spPr>
          <a:xfrm>
            <a:off x="4996211" y="3877429"/>
            <a:ext cx="6908541" cy="2563743"/>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600" b="1" dirty="0" err="1"/>
              <a:t>Kết</a:t>
            </a:r>
            <a:r>
              <a:rPr lang="en-US" sz="3600" b="1" dirty="0"/>
              <a:t> nối Database, mở các file, và tạo các bảng tra cứu</a:t>
            </a:r>
          </a:p>
        </p:txBody>
      </p:sp>
      <p:sp>
        <p:nvSpPr>
          <p:cNvPr id="17" name="Arrow: Down 16">
            <a:extLst>
              <a:ext uri="{FF2B5EF4-FFF2-40B4-BE49-F238E27FC236}">
                <a16:creationId xmlns:a16="http://schemas.microsoft.com/office/drawing/2014/main" id="{D1EE9942-7B7B-4F71-83F1-B5684EB9D9E0}"/>
              </a:ext>
            </a:extLst>
          </p:cNvPr>
          <p:cNvSpPr/>
          <p:nvPr/>
        </p:nvSpPr>
        <p:spPr>
          <a:xfrm>
            <a:off x="1663349" y="2722025"/>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A96B53-41F3-4892-A30C-4B09A965C8E7}"/>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4</a:t>
            </a:r>
            <a:endParaRPr lang="en-US" b="1" dirty="0">
              <a:solidFill>
                <a:schemeClr val="bg1"/>
              </a:solidFill>
              <a:latin typeface="Algerian" panose="04020705040A02060702" pitchFamily="82" charset="0"/>
            </a:endParaRPr>
          </a:p>
        </p:txBody>
      </p:sp>
      <p:sp>
        <p:nvSpPr>
          <p:cNvPr id="27" name="TextBox 26">
            <a:extLst>
              <a:ext uri="{FF2B5EF4-FFF2-40B4-BE49-F238E27FC236}">
                <a16:creationId xmlns:a16="http://schemas.microsoft.com/office/drawing/2014/main" id="{1ABEF55E-0A94-41EA-B91C-D2C27AEAB306}"/>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Vòng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đời</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8" name="Straight Connector 27">
            <a:extLst>
              <a:ext uri="{FF2B5EF4-FFF2-40B4-BE49-F238E27FC236}">
                <a16:creationId xmlns:a16="http://schemas.microsoft.com/office/drawing/2014/main" id="{6584858C-0F4E-40D9-9BA2-8CCBAF552D45}"/>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0996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44">
            <a:extLst>
              <a:ext uri="{FF2B5EF4-FFF2-40B4-BE49-F238E27FC236}">
                <a16:creationId xmlns:a16="http://schemas.microsoft.com/office/drawing/2014/main" id="{E0418F7F-92B5-419E-A09A-518067C9215D}"/>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8" name="Shape 139">
            <a:extLst>
              <a:ext uri="{FF2B5EF4-FFF2-40B4-BE49-F238E27FC236}">
                <a16:creationId xmlns:a16="http://schemas.microsoft.com/office/drawing/2014/main" id="{0482134E-74F4-4D00-8712-1F3135F8ED81}"/>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9" name="Shape 145">
            <a:extLst>
              <a:ext uri="{FF2B5EF4-FFF2-40B4-BE49-F238E27FC236}">
                <a16:creationId xmlns:a16="http://schemas.microsoft.com/office/drawing/2014/main" id="{52A0D05B-9652-4AF7-AA40-C4BE14DF7356}"/>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0" name="Shape 150">
            <a:extLst>
              <a:ext uri="{FF2B5EF4-FFF2-40B4-BE49-F238E27FC236}">
                <a16:creationId xmlns:a16="http://schemas.microsoft.com/office/drawing/2014/main" id="{D9211F47-BDB1-4B64-9DF1-F2EE914E18BE}"/>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1" name="Shape 151">
            <a:extLst>
              <a:ext uri="{FF2B5EF4-FFF2-40B4-BE49-F238E27FC236}">
                <a16:creationId xmlns:a16="http://schemas.microsoft.com/office/drawing/2014/main" id="{05306B1A-0E1D-47D3-99E2-0EFB7B552E3A}"/>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2" name="Shape 139">
            <a:extLst>
              <a:ext uri="{FF2B5EF4-FFF2-40B4-BE49-F238E27FC236}">
                <a16:creationId xmlns:a16="http://schemas.microsoft.com/office/drawing/2014/main" id="{AE2C5F89-6DD0-4191-9B14-1E50BF167ED8}"/>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3" name="Shape 141">
            <a:extLst>
              <a:ext uri="{FF2B5EF4-FFF2-40B4-BE49-F238E27FC236}">
                <a16:creationId xmlns:a16="http://schemas.microsoft.com/office/drawing/2014/main" id="{55976172-98E2-4F0F-A940-60B73E05CC50}"/>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4" name="Shape 143">
            <a:extLst>
              <a:ext uri="{FF2B5EF4-FFF2-40B4-BE49-F238E27FC236}">
                <a16:creationId xmlns:a16="http://schemas.microsoft.com/office/drawing/2014/main" id="{54099B23-B57D-41F7-98F8-FAD86A9F7982}"/>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5" name="Shape 151">
            <a:extLst>
              <a:ext uri="{FF2B5EF4-FFF2-40B4-BE49-F238E27FC236}">
                <a16:creationId xmlns:a16="http://schemas.microsoft.com/office/drawing/2014/main" id="{6A3D4E48-E5A9-4DDC-B0E0-A55408FD8F32}"/>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TextBox 6">
            <a:extLst>
              <a:ext uri="{FF2B5EF4-FFF2-40B4-BE49-F238E27FC236}">
                <a16:creationId xmlns:a16="http://schemas.microsoft.com/office/drawing/2014/main" id="{1923D6FE-2196-421A-AF1D-53099448CBED}"/>
              </a:ext>
            </a:extLst>
          </p:cNvPr>
          <p:cNvSpPr txBox="1"/>
          <p:nvPr/>
        </p:nvSpPr>
        <p:spPr>
          <a:xfrm>
            <a:off x="964941" y="2075694"/>
            <a:ext cx="2206020" cy="646331"/>
          </a:xfrm>
          <a:prstGeom prst="rect">
            <a:avLst/>
          </a:prstGeom>
          <a:noFill/>
        </p:spPr>
        <p:txBody>
          <a:bodyPr wrap="square" rtlCol="0">
            <a:spAutoFit/>
          </a:bodyPr>
          <a:lstStyle/>
          <a:p>
            <a:pPr algn="ctr"/>
            <a:r>
              <a:rPr lang="en-US" sz="3600" b="1" dirty="0" err="1">
                <a:solidFill>
                  <a:srgbClr val="FF0000"/>
                </a:solidFill>
              </a:rPr>
              <a:t>Biên</a:t>
            </a:r>
            <a:r>
              <a:rPr lang="en-US" sz="3600" b="1" dirty="0">
                <a:solidFill>
                  <a:srgbClr val="FF0000"/>
                </a:solidFill>
              </a:rPr>
              <a:t> </a:t>
            </a:r>
            <a:r>
              <a:rPr lang="en-US" sz="3600" b="1" dirty="0" err="1">
                <a:solidFill>
                  <a:srgbClr val="FF0000"/>
                </a:solidFill>
              </a:rPr>
              <a:t>dịch</a:t>
            </a:r>
            <a:endParaRPr lang="en-US" sz="3600" b="1" dirty="0">
              <a:solidFill>
                <a:srgbClr val="FF0000"/>
              </a:solidFill>
            </a:endParaRPr>
          </a:p>
        </p:txBody>
      </p:sp>
      <p:sp>
        <p:nvSpPr>
          <p:cNvPr id="8" name="TextBox 7">
            <a:extLst>
              <a:ext uri="{FF2B5EF4-FFF2-40B4-BE49-F238E27FC236}">
                <a16:creationId xmlns:a16="http://schemas.microsoft.com/office/drawing/2014/main" id="{BFA76ECB-F147-47B9-B457-1EFAB13BE56D}"/>
              </a:ext>
            </a:extLst>
          </p:cNvPr>
          <p:cNvSpPr txBox="1"/>
          <p:nvPr/>
        </p:nvSpPr>
        <p:spPr>
          <a:xfrm>
            <a:off x="964941" y="3105834"/>
            <a:ext cx="2206020" cy="646331"/>
          </a:xfrm>
          <a:prstGeom prst="rect">
            <a:avLst/>
          </a:prstGeom>
          <a:noFill/>
        </p:spPr>
        <p:txBody>
          <a:bodyPr wrap="square" rtlCol="0">
            <a:spAutoFit/>
          </a:bodyPr>
          <a:lstStyle/>
          <a:p>
            <a:pPr algn="ctr"/>
            <a:r>
              <a:rPr lang="en-US" sz="3600" b="1" dirty="0" err="1">
                <a:solidFill>
                  <a:srgbClr val="FF0000"/>
                </a:solidFill>
              </a:rPr>
              <a:t>Khởi</a:t>
            </a:r>
            <a:r>
              <a:rPr lang="en-US" sz="3600" b="1" dirty="0">
                <a:solidFill>
                  <a:srgbClr val="FF0000"/>
                </a:solidFill>
              </a:rPr>
              <a:t> </a:t>
            </a:r>
            <a:r>
              <a:rPr lang="en-US" sz="3600" b="1" dirty="0" err="1">
                <a:solidFill>
                  <a:srgbClr val="FF0000"/>
                </a:solidFill>
              </a:rPr>
              <a:t>tạo</a:t>
            </a:r>
            <a:endParaRPr lang="en-US" sz="3600" b="1" dirty="0">
              <a:solidFill>
                <a:srgbClr val="FF0000"/>
              </a:solidFill>
            </a:endParaRPr>
          </a:p>
        </p:txBody>
      </p:sp>
      <p:sp>
        <p:nvSpPr>
          <p:cNvPr id="9" name="Arrow: Down 8">
            <a:extLst>
              <a:ext uri="{FF2B5EF4-FFF2-40B4-BE49-F238E27FC236}">
                <a16:creationId xmlns:a16="http://schemas.microsoft.com/office/drawing/2014/main" id="{2A9CCE56-696C-45EA-A3A3-8C1370A962E9}"/>
              </a:ext>
            </a:extLst>
          </p:cNvPr>
          <p:cNvSpPr/>
          <p:nvPr/>
        </p:nvSpPr>
        <p:spPr>
          <a:xfrm>
            <a:off x="1663349" y="2722025"/>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1ADC8B-AA20-410A-8461-977F8A6B5FB1}"/>
              </a:ext>
            </a:extLst>
          </p:cNvPr>
          <p:cNvSpPr txBox="1"/>
          <p:nvPr/>
        </p:nvSpPr>
        <p:spPr>
          <a:xfrm>
            <a:off x="964941" y="4221198"/>
            <a:ext cx="2206020" cy="646331"/>
          </a:xfrm>
          <a:prstGeom prst="rect">
            <a:avLst/>
          </a:prstGeom>
          <a:noFill/>
        </p:spPr>
        <p:txBody>
          <a:bodyPr wrap="square" rtlCol="0">
            <a:spAutoFit/>
          </a:bodyPr>
          <a:lstStyle/>
          <a:p>
            <a:pPr algn="ctr"/>
            <a:r>
              <a:rPr lang="en-US" sz="3600" b="1" dirty="0" err="1">
                <a:solidFill>
                  <a:srgbClr val="FF0000"/>
                </a:solidFill>
              </a:rPr>
              <a:t>Thực</a:t>
            </a:r>
            <a:r>
              <a:rPr lang="en-US" sz="3600" b="1" dirty="0">
                <a:solidFill>
                  <a:srgbClr val="FF0000"/>
                </a:solidFill>
              </a:rPr>
              <a:t> </a:t>
            </a:r>
            <a:r>
              <a:rPr lang="en-US" sz="3600" b="1" dirty="0" err="1">
                <a:solidFill>
                  <a:srgbClr val="FF0000"/>
                </a:solidFill>
              </a:rPr>
              <a:t>thi</a:t>
            </a:r>
            <a:endParaRPr lang="en-US" sz="3600" b="1" dirty="0">
              <a:solidFill>
                <a:srgbClr val="FF0000"/>
              </a:solidFill>
            </a:endParaRPr>
          </a:p>
        </p:txBody>
      </p:sp>
      <p:sp>
        <p:nvSpPr>
          <p:cNvPr id="11" name="Arrow: Down 10">
            <a:extLst>
              <a:ext uri="{FF2B5EF4-FFF2-40B4-BE49-F238E27FC236}">
                <a16:creationId xmlns:a16="http://schemas.microsoft.com/office/drawing/2014/main" id="{37743F01-12B7-4302-B88B-7D7E8A5A919B}"/>
              </a:ext>
            </a:extLst>
          </p:cNvPr>
          <p:cNvSpPr/>
          <p:nvPr/>
        </p:nvSpPr>
        <p:spPr>
          <a:xfrm>
            <a:off x="1663348" y="3837389"/>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2CC58F-80DC-48BB-BDCA-DAAC1C0D0C2D}"/>
              </a:ext>
            </a:extLst>
          </p:cNvPr>
          <p:cNvSpPr/>
          <p:nvPr/>
        </p:nvSpPr>
        <p:spPr>
          <a:xfrm>
            <a:off x="3524636" y="1169291"/>
            <a:ext cx="6793425" cy="2459135"/>
          </a:xfrm>
          <a:prstGeom prst="rect">
            <a:avLst/>
          </a:prstGeom>
          <a:solidFill>
            <a:schemeClr val="bg2"/>
          </a:solidFill>
        </p:spPr>
        <p:txBody>
          <a:bodyPr wrap="square">
            <a:spAutoFit/>
          </a:bodyPr>
          <a:lstStyle/>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000088"/>
                </a:solidFill>
                <a:latin typeface="Times New Roman" panose="02020603050405020304" pitchFamily="18" charset="0"/>
                <a:ea typeface="Times New Roman" panose="02020603050405020304" pitchFamily="18" charset="0"/>
                <a:cs typeface="Times New Roman" panose="02020603050405020304" pitchFamily="18" charset="0"/>
              </a:rPr>
              <a:t>void</a:t>
            </a: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_</a:t>
            </a:r>
            <a:r>
              <a:rPr lang="en-US" sz="240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jspService</a:t>
            </a:r>
            <a:r>
              <a:rPr lang="en-US" sz="24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solidFill>
                  <a:srgbClr val="7F0055"/>
                </a:solidFill>
                <a:latin typeface="Times New Roman" panose="02020603050405020304" pitchFamily="18" charset="0"/>
                <a:ea typeface="Times New Roman" panose="02020603050405020304" pitchFamily="18" charset="0"/>
                <a:cs typeface="Times New Roman" panose="02020603050405020304" pitchFamily="18" charset="0"/>
              </a:rPr>
              <a:t>HttpServletRequest</a:t>
            </a: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request</a:t>
            </a:r>
            <a:r>
              <a:rPr lang="en-US" sz="24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7F0055"/>
                </a:solidFill>
                <a:latin typeface="Times New Roman" panose="02020603050405020304" pitchFamily="18" charset="0"/>
                <a:ea typeface="Times New Roman" panose="02020603050405020304" pitchFamily="18" charset="0"/>
                <a:cs typeface="Times New Roman" panose="02020603050405020304" pitchFamily="18" charset="0"/>
              </a:rPr>
              <a:t>HttpServletResponse</a:t>
            </a: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response</a:t>
            </a:r>
            <a:r>
              <a:rPr lang="en-US" sz="24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solidFill>
                  <a:srgbClr val="880000"/>
                </a:solidFill>
                <a:latin typeface="Times New Roman" panose="02020603050405020304" pitchFamily="18" charset="0"/>
                <a:ea typeface="Times New Roman" panose="02020603050405020304" pitchFamily="18" charset="0"/>
                <a:cs typeface="Times New Roman" panose="02020603050405020304" pitchFamily="18" charset="0"/>
              </a:rPr>
              <a:t>// Service handling code...</a:t>
            </a:r>
            <a:endParaRPr lang="en-US"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3">
            <a:extLst>
              <a:ext uri="{FF2B5EF4-FFF2-40B4-BE49-F238E27FC236}">
                <a16:creationId xmlns:a16="http://schemas.microsoft.com/office/drawing/2014/main" id="{D69455DB-0A85-4F75-8F45-355357C74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70879" y="3800217"/>
            <a:ext cx="4812225" cy="3098068"/>
          </a:xfrm>
          <a:prstGeom prst="rect">
            <a:avLst/>
          </a:prstGeom>
        </p:spPr>
      </p:pic>
      <p:sp>
        <p:nvSpPr>
          <p:cNvPr id="14" name="Rectangle 13">
            <a:extLst>
              <a:ext uri="{FF2B5EF4-FFF2-40B4-BE49-F238E27FC236}">
                <a16:creationId xmlns:a16="http://schemas.microsoft.com/office/drawing/2014/main" id="{0FC995B2-2575-4C74-B570-9DBCC9CCDB37}"/>
              </a:ext>
            </a:extLst>
          </p:cNvPr>
          <p:cNvSpPr/>
          <p:nvPr/>
        </p:nvSpPr>
        <p:spPr>
          <a:xfrm>
            <a:off x="10437009" y="1181602"/>
            <a:ext cx="1725152" cy="2677656"/>
          </a:xfrm>
          <a:prstGeom prst="rect">
            <a:avLst/>
          </a:prstGeom>
        </p:spPr>
        <p:txBody>
          <a:bodyPr wrap="none">
            <a:spAutoFit/>
          </a:bodyPr>
          <a:lstStyle/>
          <a:p>
            <a:r>
              <a:rPr lang="en-US" sz="2400" b="1" dirty="0">
                <a:solidFill>
                  <a:schemeClr val="accent6">
                    <a:lumMod val="50000"/>
                  </a:schemeClr>
                </a:solidFill>
                <a:latin typeface="Times New Roman" panose="02020603050405020304" pitchFamily="18" charset="0"/>
                <a:ea typeface="Times New Roman" panose="02020603050405020304" pitchFamily="18" charset="0"/>
              </a:rPr>
              <a:t>GET </a:t>
            </a:r>
          </a:p>
          <a:p>
            <a:r>
              <a:rPr lang="en-US" sz="2400" b="1" dirty="0">
                <a:solidFill>
                  <a:schemeClr val="accent6">
                    <a:lumMod val="50000"/>
                  </a:schemeClr>
                </a:solidFill>
                <a:latin typeface="Times New Roman" panose="02020603050405020304" pitchFamily="18" charset="0"/>
                <a:ea typeface="Times New Roman" panose="02020603050405020304" pitchFamily="18" charset="0"/>
              </a:rPr>
              <a:t>POST</a:t>
            </a:r>
          </a:p>
          <a:p>
            <a:r>
              <a:rPr lang="en-US" sz="2400" b="1" dirty="0">
                <a:solidFill>
                  <a:schemeClr val="accent6">
                    <a:lumMod val="50000"/>
                  </a:schemeClr>
                </a:solidFill>
                <a:latin typeface="Times New Roman" panose="02020603050405020304" pitchFamily="18" charset="0"/>
                <a:ea typeface="Times New Roman" panose="02020603050405020304" pitchFamily="18" charset="0"/>
              </a:rPr>
              <a:t>DELETE</a:t>
            </a:r>
            <a:endParaRPr lang="en-US" sz="2400" b="1" dirty="0">
              <a:solidFill>
                <a:schemeClr val="accent6">
                  <a:lumMod val="50000"/>
                </a:schemeClr>
              </a:solidFill>
              <a:latin typeface="Times New Roman" panose="02020603050405020304" pitchFamily="18" charset="0"/>
              <a:ea typeface="Calibri" panose="020F0502020204030204" pitchFamily="34" charset="0"/>
            </a:endParaRPr>
          </a:p>
          <a:p>
            <a:r>
              <a:rPr lang="en-US" sz="2400" b="1" dirty="0">
                <a:solidFill>
                  <a:schemeClr val="accent6">
                    <a:lumMod val="50000"/>
                  </a:schemeClr>
                </a:solidFill>
                <a:latin typeface="Times New Roman" panose="02020603050405020304" pitchFamily="18" charset="0"/>
                <a:ea typeface="Calibri" panose="020F0502020204030204" pitchFamily="34" charset="0"/>
              </a:rPr>
              <a:t>HEAD</a:t>
            </a:r>
            <a:endParaRPr lang="en-US" sz="2400" b="1" dirty="0">
              <a:solidFill>
                <a:schemeClr val="accent6">
                  <a:lumMod val="50000"/>
                </a:schemeClr>
              </a:solidFill>
              <a:latin typeface="Times New Roman" panose="02020603050405020304" pitchFamily="18" charset="0"/>
              <a:ea typeface="Times New Roman" panose="02020603050405020304" pitchFamily="18" charset="0"/>
            </a:endParaRPr>
          </a:p>
          <a:p>
            <a:r>
              <a:rPr lang="en-US" sz="2400" b="1" dirty="0">
                <a:solidFill>
                  <a:schemeClr val="accent6">
                    <a:lumMod val="50000"/>
                  </a:schemeClr>
                </a:solidFill>
                <a:latin typeface="Times New Roman" panose="02020603050405020304" pitchFamily="18" charset="0"/>
                <a:ea typeface="Times New Roman" panose="02020603050405020304" pitchFamily="18" charset="0"/>
              </a:rPr>
              <a:t>PUT</a:t>
            </a:r>
            <a:endParaRPr lang="en-US" sz="2400" b="1" dirty="0">
              <a:solidFill>
                <a:schemeClr val="accent6">
                  <a:lumMod val="50000"/>
                </a:schemeClr>
              </a:solidFill>
              <a:latin typeface="Times New Roman" panose="02020603050405020304" pitchFamily="18" charset="0"/>
              <a:ea typeface="Calibri" panose="020F0502020204030204" pitchFamily="34" charset="0"/>
            </a:endParaRPr>
          </a:p>
          <a:p>
            <a:r>
              <a:rPr lang="en-US" sz="2400" b="1" dirty="0">
                <a:solidFill>
                  <a:schemeClr val="accent6">
                    <a:lumMod val="50000"/>
                  </a:schemeClr>
                </a:solidFill>
                <a:latin typeface="Times New Roman" panose="02020603050405020304" pitchFamily="18" charset="0"/>
                <a:ea typeface="Calibri" panose="020F0502020204030204" pitchFamily="34" charset="0"/>
              </a:rPr>
              <a:t>CONNECT</a:t>
            </a:r>
            <a:endParaRPr lang="en-US" sz="2400" b="1" dirty="0">
              <a:solidFill>
                <a:schemeClr val="accent6">
                  <a:lumMod val="50000"/>
                </a:schemeClr>
              </a:solidFill>
              <a:latin typeface="Times New Roman" panose="02020603050405020304" pitchFamily="18" charset="0"/>
              <a:ea typeface="Times New Roman" panose="02020603050405020304" pitchFamily="18" charset="0"/>
            </a:endParaRPr>
          </a:p>
          <a:p>
            <a:r>
              <a:rPr lang="en-US" sz="2400" b="1" dirty="0">
                <a:solidFill>
                  <a:schemeClr val="accent6">
                    <a:lumMod val="50000"/>
                  </a:schemeClr>
                </a:solidFill>
                <a:latin typeface="Times New Roman" panose="02020603050405020304" pitchFamily="18" charset="0"/>
                <a:ea typeface="Times New Roman" panose="02020603050405020304" pitchFamily="18" charset="0"/>
              </a:rPr>
              <a:t>OPTIONS</a:t>
            </a:r>
            <a:endParaRPr lang="en-US" b="1" dirty="0">
              <a:solidFill>
                <a:schemeClr val="accent6">
                  <a:lumMod val="50000"/>
                </a:schemeClr>
              </a:solidFill>
            </a:endParaRPr>
          </a:p>
        </p:txBody>
      </p:sp>
      <p:sp>
        <p:nvSpPr>
          <p:cNvPr id="15" name="Rectangle 14">
            <a:extLst>
              <a:ext uri="{FF2B5EF4-FFF2-40B4-BE49-F238E27FC236}">
                <a16:creationId xmlns:a16="http://schemas.microsoft.com/office/drawing/2014/main" id="{B6C9600A-8E82-4AC7-A972-0A3500B5AB9A}"/>
              </a:ext>
            </a:extLst>
          </p:cNvPr>
          <p:cNvSpPr/>
          <p:nvPr/>
        </p:nvSpPr>
        <p:spPr>
          <a:xfrm>
            <a:off x="8845369" y="4425419"/>
            <a:ext cx="3026333" cy="523220"/>
          </a:xfrm>
          <a:prstGeom prst="rect">
            <a:avLst/>
          </a:prstGeom>
        </p:spPr>
        <p:txBody>
          <a:bodyPr wrap="square">
            <a:spAutoFit/>
          </a:bodyPr>
          <a:lstStyle/>
          <a:p>
            <a:r>
              <a:rPr lang="en-US" sz="2800" b="1" i="1" dirty="0" err="1">
                <a:solidFill>
                  <a:schemeClr val="accent1"/>
                </a:solidFill>
                <a:latin typeface="Times New Roman" panose="02020603050405020304" pitchFamily="18" charset="0"/>
                <a:ea typeface="Calibri" panose="020F0502020204030204" pitchFamily="34" charset="0"/>
              </a:rPr>
              <a:t>HttpServletRequest</a:t>
            </a:r>
            <a:endParaRPr lang="en-US" sz="2800" i="1" dirty="0">
              <a:solidFill>
                <a:schemeClr val="accent1"/>
              </a:solidFill>
            </a:endParaRPr>
          </a:p>
        </p:txBody>
      </p:sp>
      <p:sp>
        <p:nvSpPr>
          <p:cNvPr id="16" name="Rectangle 15">
            <a:extLst>
              <a:ext uri="{FF2B5EF4-FFF2-40B4-BE49-F238E27FC236}">
                <a16:creationId xmlns:a16="http://schemas.microsoft.com/office/drawing/2014/main" id="{1B85C593-7B79-4463-86DF-0232AD873ABE}"/>
              </a:ext>
            </a:extLst>
          </p:cNvPr>
          <p:cNvSpPr/>
          <p:nvPr/>
        </p:nvSpPr>
        <p:spPr>
          <a:xfrm>
            <a:off x="8814400" y="5497582"/>
            <a:ext cx="3377600" cy="523220"/>
          </a:xfrm>
          <a:prstGeom prst="rect">
            <a:avLst/>
          </a:prstGeom>
        </p:spPr>
        <p:txBody>
          <a:bodyPr wrap="square">
            <a:spAutoFit/>
          </a:bodyPr>
          <a:lstStyle/>
          <a:p>
            <a:r>
              <a:rPr lang="en-US" sz="2800" b="1" i="1" dirty="0">
                <a:solidFill>
                  <a:schemeClr val="accent1"/>
                </a:solidFill>
                <a:latin typeface="Times New Roman" panose="02020603050405020304" pitchFamily="18" charset="0"/>
                <a:ea typeface="Calibri" panose="020F0502020204030204" pitchFamily="34" charset="0"/>
              </a:rPr>
              <a:t>Http </a:t>
            </a:r>
            <a:r>
              <a:rPr lang="en-US" sz="2800" b="1" i="1" dirty="0" err="1">
                <a:solidFill>
                  <a:schemeClr val="accent1"/>
                </a:solidFill>
                <a:latin typeface="Times New Roman" panose="02020603050405020304" pitchFamily="18" charset="0"/>
                <a:ea typeface="Calibri" panose="020F0502020204030204" pitchFamily="34" charset="0"/>
              </a:rPr>
              <a:t>ServletResponse</a:t>
            </a:r>
            <a:endParaRPr lang="en-US" sz="2800" i="1" dirty="0">
              <a:solidFill>
                <a:schemeClr val="accent1"/>
              </a:solidFill>
            </a:endParaRPr>
          </a:p>
        </p:txBody>
      </p:sp>
      <p:sp>
        <p:nvSpPr>
          <p:cNvPr id="26" name="Oval 25">
            <a:extLst>
              <a:ext uri="{FF2B5EF4-FFF2-40B4-BE49-F238E27FC236}">
                <a16:creationId xmlns:a16="http://schemas.microsoft.com/office/drawing/2014/main" id="{6D49FFEA-3E03-4012-ADD8-B421BC5B963D}"/>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4</a:t>
            </a:r>
            <a:endParaRPr lang="en-US" b="1" dirty="0">
              <a:solidFill>
                <a:schemeClr val="bg1"/>
              </a:solidFill>
              <a:latin typeface="Algerian" panose="04020705040A02060702" pitchFamily="82" charset="0"/>
            </a:endParaRPr>
          </a:p>
        </p:txBody>
      </p:sp>
      <p:sp>
        <p:nvSpPr>
          <p:cNvPr id="27" name="TextBox 26">
            <a:extLst>
              <a:ext uri="{FF2B5EF4-FFF2-40B4-BE49-F238E27FC236}">
                <a16:creationId xmlns:a16="http://schemas.microsoft.com/office/drawing/2014/main" id="{C0DFA20C-79FD-48EA-A462-5C1D85E651F3}"/>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Vòng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đời</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8" name="Straight Connector 27">
            <a:extLst>
              <a:ext uri="{FF2B5EF4-FFF2-40B4-BE49-F238E27FC236}">
                <a16:creationId xmlns:a16="http://schemas.microsoft.com/office/drawing/2014/main" id="{BB4BFFD0-7AFC-4EE7-8E6F-9CD22EA83AE1}"/>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378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wipe(left)">
                                      <p:cBhvr>
                                        <p:cTn id="20" dur="500"/>
                                        <p:tgtEl>
                                          <p:spTgt spid="14">
                                            <p:txEl>
                                              <p:pRg st="1" end="1"/>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Effect transition="in" filter="wipe(left)">
                                      <p:cBhvr>
                                        <p:cTn id="26" dur="500"/>
                                        <p:tgtEl>
                                          <p:spTgt spid="14">
                                            <p:txEl>
                                              <p:pRg st="3" end="3"/>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animEffect transition="in" filter="wipe(left)">
                                      <p:cBhvr>
                                        <p:cTn id="29" dur="500"/>
                                        <p:tgtEl>
                                          <p:spTgt spid="14">
                                            <p:txEl>
                                              <p:pRg st="4" end="4"/>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left)">
                                      <p:cBhvr>
                                        <p:cTn id="32" dur="500"/>
                                        <p:tgtEl>
                                          <p:spTgt spid="14">
                                            <p:txEl>
                                              <p:pRg st="5" end="5"/>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Effect transition="in" filter="wipe(left)">
                                      <p:cBhvr>
                                        <p:cTn id="35" dur="500"/>
                                        <p:tgtEl>
                                          <p:spTgt spid="1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44">
            <a:extLst>
              <a:ext uri="{FF2B5EF4-FFF2-40B4-BE49-F238E27FC236}">
                <a16:creationId xmlns:a16="http://schemas.microsoft.com/office/drawing/2014/main" id="{18B62000-5394-455C-B2C0-33A393CEFB46}"/>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7" name="Shape 139">
            <a:extLst>
              <a:ext uri="{FF2B5EF4-FFF2-40B4-BE49-F238E27FC236}">
                <a16:creationId xmlns:a16="http://schemas.microsoft.com/office/drawing/2014/main" id="{3194DB91-D6CE-4A62-B06D-23F905B57457}"/>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8" name="Shape 145">
            <a:extLst>
              <a:ext uri="{FF2B5EF4-FFF2-40B4-BE49-F238E27FC236}">
                <a16:creationId xmlns:a16="http://schemas.microsoft.com/office/drawing/2014/main" id="{F5FEB42B-C55C-4B6B-981F-99064CEC9AE9}"/>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9" name="Shape 150">
            <a:extLst>
              <a:ext uri="{FF2B5EF4-FFF2-40B4-BE49-F238E27FC236}">
                <a16:creationId xmlns:a16="http://schemas.microsoft.com/office/drawing/2014/main" id="{A1F36FB3-991E-4BF2-B9DC-57397A33871F}"/>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0" name="Shape 151">
            <a:extLst>
              <a:ext uri="{FF2B5EF4-FFF2-40B4-BE49-F238E27FC236}">
                <a16:creationId xmlns:a16="http://schemas.microsoft.com/office/drawing/2014/main" id="{33C243A3-F373-4094-8EB9-81859C8D4F89}"/>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1" name="Shape 139">
            <a:extLst>
              <a:ext uri="{FF2B5EF4-FFF2-40B4-BE49-F238E27FC236}">
                <a16:creationId xmlns:a16="http://schemas.microsoft.com/office/drawing/2014/main" id="{6A8EF7AA-23D8-4415-85F3-84C47CDBBE7F}"/>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2" name="Shape 141">
            <a:extLst>
              <a:ext uri="{FF2B5EF4-FFF2-40B4-BE49-F238E27FC236}">
                <a16:creationId xmlns:a16="http://schemas.microsoft.com/office/drawing/2014/main" id="{AB37E52B-B2FC-4146-989B-CDA5A2C89608}"/>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3" name="Shape 143">
            <a:extLst>
              <a:ext uri="{FF2B5EF4-FFF2-40B4-BE49-F238E27FC236}">
                <a16:creationId xmlns:a16="http://schemas.microsoft.com/office/drawing/2014/main" id="{52AB695A-8884-4A46-B935-E2D5A6376FEA}"/>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4" name="Shape 151">
            <a:extLst>
              <a:ext uri="{FF2B5EF4-FFF2-40B4-BE49-F238E27FC236}">
                <a16:creationId xmlns:a16="http://schemas.microsoft.com/office/drawing/2014/main" id="{6010723C-5E7D-4097-A960-0D6648970FC4}"/>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TextBox 6">
            <a:extLst>
              <a:ext uri="{FF2B5EF4-FFF2-40B4-BE49-F238E27FC236}">
                <a16:creationId xmlns:a16="http://schemas.microsoft.com/office/drawing/2014/main" id="{A738B66D-C779-4F48-8E12-559C23EB06FF}"/>
              </a:ext>
            </a:extLst>
          </p:cNvPr>
          <p:cNvSpPr txBox="1"/>
          <p:nvPr/>
        </p:nvSpPr>
        <p:spPr>
          <a:xfrm>
            <a:off x="964941" y="2075694"/>
            <a:ext cx="2206020" cy="646331"/>
          </a:xfrm>
          <a:prstGeom prst="rect">
            <a:avLst/>
          </a:prstGeom>
          <a:noFill/>
        </p:spPr>
        <p:txBody>
          <a:bodyPr wrap="square" rtlCol="0">
            <a:spAutoFit/>
          </a:bodyPr>
          <a:lstStyle/>
          <a:p>
            <a:pPr algn="ctr"/>
            <a:r>
              <a:rPr lang="en-US" sz="3600" b="1" dirty="0" err="1">
                <a:solidFill>
                  <a:srgbClr val="FF0000"/>
                </a:solidFill>
              </a:rPr>
              <a:t>Biên</a:t>
            </a:r>
            <a:r>
              <a:rPr lang="en-US" sz="3600" b="1" dirty="0">
                <a:solidFill>
                  <a:srgbClr val="FF0000"/>
                </a:solidFill>
              </a:rPr>
              <a:t> </a:t>
            </a:r>
            <a:r>
              <a:rPr lang="en-US" sz="3600" b="1" dirty="0" err="1">
                <a:solidFill>
                  <a:srgbClr val="FF0000"/>
                </a:solidFill>
              </a:rPr>
              <a:t>dịch</a:t>
            </a:r>
            <a:endParaRPr lang="en-US" sz="3600" b="1" dirty="0">
              <a:solidFill>
                <a:srgbClr val="FF0000"/>
              </a:solidFill>
            </a:endParaRPr>
          </a:p>
        </p:txBody>
      </p:sp>
      <p:sp>
        <p:nvSpPr>
          <p:cNvPr id="8" name="TextBox 7">
            <a:extLst>
              <a:ext uri="{FF2B5EF4-FFF2-40B4-BE49-F238E27FC236}">
                <a16:creationId xmlns:a16="http://schemas.microsoft.com/office/drawing/2014/main" id="{CEA4C232-BCB8-477B-9275-A05F31F7782B}"/>
              </a:ext>
            </a:extLst>
          </p:cNvPr>
          <p:cNvSpPr txBox="1"/>
          <p:nvPr/>
        </p:nvSpPr>
        <p:spPr>
          <a:xfrm>
            <a:off x="964941" y="3105834"/>
            <a:ext cx="2206020" cy="646331"/>
          </a:xfrm>
          <a:prstGeom prst="rect">
            <a:avLst/>
          </a:prstGeom>
          <a:noFill/>
        </p:spPr>
        <p:txBody>
          <a:bodyPr wrap="square" rtlCol="0">
            <a:spAutoFit/>
          </a:bodyPr>
          <a:lstStyle/>
          <a:p>
            <a:pPr algn="ctr"/>
            <a:r>
              <a:rPr lang="en-US" sz="3600" b="1" dirty="0" err="1">
                <a:solidFill>
                  <a:srgbClr val="FF0000"/>
                </a:solidFill>
              </a:rPr>
              <a:t>Khởi</a:t>
            </a:r>
            <a:r>
              <a:rPr lang="en-US" sz="3600" b="1" dirty="0">
                <a:solidFill>
                  <a:srgbClr val="FF0000"/>
                </a:solidFill>
              </a:rPr>
              <a:t> </a:t>
            </a:r>
            <a:r>
              <a:rPr lang="en-US" sz="3600" b="1" dirty="0" err="1">
                <a:solidFill>
                  <a:srgbClr val="FF0000"/>
                </a:solidFill>
              </a:rPr>
              <a:t>tạo</a:t>
            </a:r>
            <a:endParaRPr lang="en-US" sz="3600" b="1" dirty="0">
              <a:solidFill>
                <a:srgbClr val="FF0000"/>
              </a:solidFill>
            </a:endParaRPr>
          </a:p>
        </p:txBody>
      </p:sp>
      <p:sp>
        <p:nvSpPr>
          <p:cNvPr id="9" name="Arrow: Down 8">
            <a:extLst>
              <a:ext uri="{FF2B5EF4-FFF2-40B4-BE49-F238E27FC236}">
                <a16:creationId xmlns:a16="http://schemas.microsoft.com/office/drawing/2014/main" id="{62C63E89-037A-4A2B-9B11-AA48A4BDDBAF}"/>
              </a:ext>
            </a:extLst>
          </p:cNvPr>
          <p:cNvSpPr/>
          <p:nvPr/>
        </p:nvSpPr>
        <p:spPr>
          <a:xfrm>
            <a:off x="1663349" y="2722025"/>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CD4D493-2C3A-467C-A59D-1B261254E487}"/>
              </a:ext>
            </a:extLst>
          </p:cNvPr>
          <p:cNvSpPr txBox="1"/>
          <p:nvPr/>
        </p:nvSpPr>
        <p:spPr>
          <a:xfrm>
            <a:off x="964941" y="4221198"/>
            <a:ext cx="2206020" cy="646331"/>
          </a:xfrm>
          <a:prstGeom prst="rect">
            <a:avLst/>
          </a:prstGeom>
          <a:noFill/>
        </p:spPr>
        <p:txBody>
          <a:bodyPr wrap="square" rtlCol="0">
            <a:spAutoFit/>
          </a:bodyPr>
          <a:lstStyle/>
          <a:p>
            <a:pPr algn="ctr"/>
            <a:r>
              <a:rPr lang="en-US" sz="3600" b="1" dirty="0" err="1">
                <a:solidFill>
                  <a:srgbClr val="FF0000"/>
                </a:solidFill>
              </a:rPr>
              <a:t>Thực</a:t>
            </a:r>
            <a:r>
              <a:rPr lang="en-US" sz="3600" b="1" dirty="0">
                <a:solidFill>
                  <a:srgbClr val="FF0000"/>
                </a:solidFill>
              </a:rPr>
              <a:t> </a:t>
            </a:r>
            <a:r>
              <a:rPr lang="en-US" sz="3600" b="1" dirty="0" err="1">
                <a:solidFill>
                  <a:srgbClr val="FF0000"/>
                </a:solidFill>
              </a:rPr>
              <a:t>thi</a:t>
            </a:r>
            <a:endParaRPr lang="en-US" sz="3600" b="1" dirty="0">
              <a:solidFill>
                <a:srgbClr val="FF0000"/>
              </a:solidFill>
            </a:endParaRPr>
          </a:p>
        </p:txBody>
      </p:sp>
      <p:sp>
        <p:nvSpPr>
          <p:cNvPr id="11" name="Arrow: Down 10">
            <a:extLst>
              <a:ext uri="{FF2B5EF4-FFF2-40B4-BE49-F238E27FC236}">
                <a16:creationId xmlns:a16="http://schemas.microsoft.com/office/drawing/2014/main" id="{F24CCEF1-5CC8-4F8E-86B8-A3792B08310F}"/>
              </a:ext>
            </a:extLst>
          </p:cNvPr>
          <p:cNvSpPr/>
          <p:nvPr/>
        </p:nvSpPr>
        <p:spPr>
          <a:xfrm>
            <a:off x="1663348" y="3837389"/>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BA5AE9-6A33-4E3C-A08F-B5E491C5B92B}"/>
              </a:ext>
            </a:extLst>
          </p:cNvPr>
          <p:cNvSpPr txBox="1"/>
          <p:nvPr/>
        </p:nvSpPr>
        <p:spPr>
          <a:xfrm>
            <a:off x="964941" y="5251338"/>
            <a:ext cx="2206020" cy="646331"/>
          </a:xfrm>
          <a:prstGeom prst="rect">
            <a:avLst/>
          </a:prstGeom>
          <a:noFill/>
        </p:spPr>
        <p:txBody>
          <a:bodyPr wrap="square" rtlCol="0">
            <a:spAutoFit/>
          </a:bodyPr>
          <a:lstStyle/>
          <a:p>
            <a:pPr algn="ctr"/>
            <a:r>
              <a:rPr lang="en-US" sz="3600" b="1" dirty="0" err="1">
                <a:solidFill>
                  <a:srgbClr val="FF0000"/>
                </a:solidFill>
              </a:rPr>
              <a:t>Hủy</a:t>
            </a:r>
            <a:endParaRPr lang="en-US" sz="3600" b="1" dirty="0">
              <a:solidFill>
                <a:srgbClr val="FF0000"/>
              </a:solidFill>
            </a:endParaRPr>
          </a:p>
        </p:txBody>
      </p:sp>
      <p:sp>
        <p:nvSpPr>
          <p:cNvPr id="13" name="Arrow: Down 12">
            <a:extLst>
              <a:ext uri="{FF2B5EF4-FFF2-40B4-BE49-F238E27FC236}">
                <a16:creationId xmlns:a16="http://schemas.microsoft.com/office/drawing/2014/main" id="{8C56E6E3-8ADC-47CD-8C19-FD9F5312968A}"/>
              </a:ext>
            </a:extLst>
          </p:cNvPr>
          <p:cNvSpPr/>
          <p:nvPr/>
        </p:nvSpPr>
        <p:spPr>
          <a:xfrm>
            <a:off x="1708197" y="4942914"/>
            <a:ext cx="809203" cy="38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F03AE5-ED88-401C-817A-5B87F4CF814E}"/>
              </a:ext>
            </a:extLst>
          </p:cNvPr>
          <p:cNvSpPr/>
          <p:nvPr/>
        </p:nvSpPr>
        <p:spPr>
          <a:xfrm>
            <a:off x="4497965" y="1373990"/>
            <a:ext cx="7234251" cy="2481898"/>
          </a:xfrm>
          <a:prstGeom prst="rect">
            <a:avLst/>
          </a:prstGeom>
          <a:solidFill>
            <a:schemeClr val="bg2"/>
          </a:solidFill>
        </p:spPr>
        <p:txBody>
          <a:bodyPr wrap="square">
            <a:spAutoFit/>
          </a:bodyPr>
          <a:lstStyle/>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dirty="0">
                <a:solidFill>
                  <a:srgbClr val="000088"/>
                </a:solidFill>
                <a:latin typeface="Times New Roman" panose="02020603050405020304" pitchFamily="18" charset="0"/>
                <a:ea typeface="Times New Roman" panose="02020603050405020304" pitchFamily="18" charset="0"/>
                <a:cs typeface="Times New Roman" panose="02020603050405020304" pitchFamily="18" charset="0"/>
              </a:rPr>
              <a:t>public</a:t>
            </a:r>
            <a:r>
              <a:rPr lang="en-US" sz="32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solidFill>
                  <a:srgbClr val="000088"/>
                </a:solidFill>
                <a:latin typeface="Times New Roman" panose="02020603050405020304" pitchFamily="18" charset="0"/>
                <a:ea typeface="Times New Roman" panose="02020603050405020304" pitchFamily="18" charset="0"/>
                <a:cs typeface="Times New Roman" panose="02020603050405020304" pitchFamily="18" charset="0"/>
              </a:rPr>
              <a:t>void</a:t>
            </a:r>
            <a:r>
              <a:rPr lang="en-US" sz="32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jspDestroy</a:t>
            </a:r>
            <a:r>
              <a:rPr lang="en-US" sz="32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solidFill>
                  <a:srgbClr val="880000"/>
                </a:solidFill>
                <a:latin typeface="Times New Roman" panose="02020603050405020304" pitchFamily="18" charset="0"/>
                <a:ea typeface="Times New Roman" panose="02020603050405020304" pitchFamily="18" charset="0"/>
                <a:cs typeface="Times New Roman" panose="02020603050405020304" pitchFamily="18" charset="0"/>
              </a:rPr>
              <a:t>// Your cleanup code goes here.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atinLnBrk="1">
              <a:lnSpc>
                <a:spcPct val="1070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200" dirty="0">
                <a:solidFill>
                  <a:srgbClr val="6666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Flowchart: Process 14">
            <a:extLst>
              <a:ext uri="{FF2B5EF4-FFF2-40B4-BE49-F238E27FC236}">
                <a16:creationId xmlns:a16="http://schemas.microsoft.com/office/drawing/2014/main" id="{CE7CF12E-80A9-41F8-A08B-3BD8B1081271}"/>
              </a:ext>
            </a:extLst>
          </p:cNvPr>
          <p:cNvSpPr/>
          <p:nvPr/>
        </p:nvSpPr>
        <p:spPr>
          <a:xfrm>
            <a:off x="4497965" y="3969466"/>
            <a:ext cx="7234251" cy="2563743"/>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3200" b="1" dirty="0" err="1"/>
              <a:t>Giải</a:t>
            </a:r>
            <a:r>
              <a:rPr lang="en-US" sz="3200" b="1" dirty="0"/>
              <a:t> phóng kết nối với Database, hoặc đóng các file.</a:t>
            </a:r>
            <a:endParaRPr lang="en-US" sz="3200" dirty="0"/>
          </a:p>
        </p:txBody>
      </p:sp>
      <p:sp>
        <p:nvSpPr>
          <p:cNvPr id="25" name="Oval 24">
            <a:extLst>
              <a:ext uri="{FF2B5EF4-FFF2-40B4-BE49-F238E27FC236}">
                <a16:creationId xmlns:a16="http://schemas.microsoft.com/office/drawing/2014/main" id="{D38A7F9F-F2AA-4188-846E-26431071E7F4}"/>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4</a:t>
            </a:r>
            <a:endParaRPr lang="en-US" b="1" dirty="0">
              <a:solidFill>
                <a:schemeClr val="bg1"/>
              </a:solidFill>
              <a:latin typeface="Algerian" panose="04020705040A02060702" pitchFamily="82" charset="0"/>
            </a:endParaRPr>
          </a:p>
        </p:txBody>
      </p:sp>
      <p:sp>
        <p:nvSpPr>
          <p:cNvPr id="26" name="TextBox 25">
            <a:extLst>
              <a:ext uri="{FF2B5EF4-FFF2-40B4-BE49-F238E27FC236}">
                <a16:creationId xmlns:a16="http://schemas.microsoft.com/office/drawing/2014/main" id="{A6B91E2F-3FA7-4BC2-9ED7-98129E5BAAF3}"/>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Vòng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đời</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7" name="Straight Connector 26">
            <a:extLst>
              <a:ext uri="{FF2B5EF4-FFF2-40B4-BE49-F238E27FC236}">
                <a16:creationId xmlns:a16="http://schemas.microsoft.com/office/drawing/2014/main" id="{21D72D8B-ABCF-4E46-93F8-737C0D8A4625}"/>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1284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44">
            <a:extLst>
              <a:ext uri="{FF2B5EF4-FFF2-40B4-BE49-F238E27FC236}">
                <a16:creationId xmlns:a16="http://schemas.microsoft.com/office/drawing/2014/main" id="{C20B8163-29AF-4700-A9DF-A6C1B71EB4BF}"/>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39">
            <a:extLst>
              <a:ext uri="{FF2B5EF4-FFF2-40B4-BE49-F238E27FC236}">
                <a16:creationId xmlns:a16="http://schemas.microsoft.com/office/drawing/2014/main" id="{04D9294F-D1FE-45D4-B865-DF36BFC4538B}"/>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4" name="Shape 145">
            <a:extLst>
              <a:ext uri="{FF2B5EF4-FFF2-40B4-BE49-F238E27FC236}">
                <a16:creationId xmlns:a16="http://schemas.microsoft.com/office/drawing/2014/main" id="{171F35CE-D30D-4BD3-9BF0-A485EDF14AB9}"/>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51">
            <a:extLst>
              <a:ext uri="{FF2B5EF4-FFF2-40B4-BE49-F238E27FC236}">
                <a16:creationId xmlns:a16="http://schemas.microsoft.com/office/drawing/2014/main" id="{A4D52C00-3DDF-46BB-AF91-739F01FFCF03}"/>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6" name="Shape 139">
            <a:extLst>
              <a:ext uri="{FF2B5EF4-FFF2-40B4-BE49-F238E27FC236}">
                <a16:creationId xmlns:a16="http://schemas.microsoft.com/office/drawing/2014/main" id="{DCB33709-D08C-40A6-8DAC-3A302295A4EF}"/>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7" name="Shape 141">
            <a:extLst>
              <a:ext uri="{FF2B5EF4-FFF2-40B4-BE49-F238E27FC236}">
                <a16:creationId xmlns:a16="http://schemas.microsoft.com/office/drawing/2014/main" id="{7E1D2BDB-A634-4F7C-8E0E-9954903E5028}"/>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8" name="Shape 151">
            <a:extLst>
              <a:ext uri="{FF2B5EF4-FFF2-40B4-BE49-F238E27FC236}">
                <a16:creationId xmlns:a16="http://schemas.microsoft.com/office/drawing/2014/main" id="{72BF45D9-B5E1-4180-A2A0-4539D0920295}"/>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 name="Oval 1">
            <a:extLst>
              <a:ext uri="{FF2B5EF4-FFF2-40B4-BE49-F238E27FC236}">
                <a16:creationId xmlns:a16="http://schemas.microsoft.com/office/drawing/2014/main" id="{C01D6586-CFC0-409D-B304-C4EEF442C34D}"/>
              </a:ext>
            </a:extLst>
          </p:cNvPr>
          <p:cNvSpPr/>
          <p:nvPr/>
        </p:nvSpPr>
        <p:spPr>
          <a:xfrm>
            <a:off x="2396211" y="1399090"/>
            <a:ext cx="2130534" cy="2176623"/>
          </a:xfrm>
          <a:prstGeom prst="ellipse">
            <a:avLst/>
          </a:prstGeom>
          <a:solidFill>
            <a:srgbClr val="198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dirty="0"/>
              <a:t>JSP </a:t>
            </a:r>
          </a:p>
          <a:p>
            <a:pPr algn="ctr">
              <a:spcBef>
                <a:spcPct val="0"/>
              </a:spcBef>
              <a:defRPr/>
            </a:pPr>
            <a:r>
              <a:rPr lang="en-US" sz="2400" dirty="0"/>
              <a:t>SCRIPTLET</a:t>
            </a:r>
            <a:endParaRPr lang="en-US" altLang="en-US" sz="2400" dirty="0">
              <a:solidFill>
                <a:srgbClr val="FFFFFF"/>
              </a:solidFill>
            </a:endParaRPr>
          </a:p>
          <a:p>
            <a:pPr algn="ctr"/>
            <a:endParaRPr lang="en-US" dirty="0"/>
          </a:p>
        </p:txBody>
      </p:sp>
      <p:sp>
        <p:nvSpPr>
          <p:cNvPr id="3" name="Oval 2">
            <a:extLst>
              <a:ext uri="{FF2B5EF4-FFF2-40B4-BE49-F238E27FC236}">
                <a16:creationId xmlns:a16="http://schemas.microsoft.com/office/drawing/2014/main" id="{41E6FAAF-1CEC-411F-B1F1-099EEC8831B7}"/>
              </a:ext>
            </a:extLst>
          </p:cNvPr>
          <p:cNvSpPr/>
          <p:nvPr/>
        </p:nvSpPr>
        <p:spPr>
          <a:xfrm>
            <a:off x="7832172" y="1674148"/>
            <a:ext cx="1780100" cy="1723513"/>
          </a:xfrm>
          <a:prstGeom prst="ellipse">
            <a:avLst/>
          </a:prstGeom>
          <a:solidFill>
            <a:srgbClr val="198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dirty="0"/>
              <a:t>JSP</a:t>
            </a:r>
          </a:p>
          <a:p>
            <a:pPr algn="ctr">
              <a:spcBef>
                <a:spcPct val="0"/>
              </a:spcBef>
              <a:defRPr/>
            </a:pPr>
            <a:r>
              <a:rPr lang="en-US" dirty="0"/>
              <a:t> </a:t>
            </a:r>
            <a:r>
              <a:rPr lang="en-US" sz="2400" dirty="0"/>
              <a:t>ACTION</a:t>
            </a:r>
            <a:endParaRPr lang="en-US" altLang="en-US" sz="2400" dirty="0">
              <a:solidFill>
                <a:srgbClr val="FFFFFF"/>
              </a:solidFill>
            </a:endParaRPr>
          </a:p>
          <a:p>
            <a:pPr algn="ctr"/>
            <a:endParaRPr lang="en-US" dirty="0"/>
          </a:p>
        </p:txBody>
      </p:sp>
      <p:sp>
        <p:nvSpPr>
          <p:cNvPr id="4" name="Oval 3">
            <a:extLst>
              <a:ext uri="{FF2B5EF4-FFF2-40B4-BE49-F238E27FC236}">
                <a16:creationId xmlns:a16="http://schemas.microsoft.com/office/drawing/2014/main" id="{C5C9358B-1EF7-4CD4-8A0A-C0D58B48A4D3}"/>
              </a:ext>
            </a:extLst>
          </p:cNvPr>
          <p:cNvSpPr/>
          <p:nvPr/>
        </p:nvSpPr>
        <p:spPr>
          <a:xfrm>
            <a:off x="5268639" y="2008505"/>
            <a:ext cx="2130533" cy="214165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dirty="0">
                <a:solidFill>
                  <a:srgbClr val="00B050"/>
                </a:solidFill>
              </a:rPr>
              <a:t>JSP </a:t>
            </a:r>
          </a:p>
          <a:p>
            <a:pPr algn="ctr">
              <a:spcBef>
                <a:spcPct val="0"/>
              </a:spcBef>
              <a:defRPr/>
            </a:pPr>
            <a:r>
              <a:rPr lang="en-US" sz="2400" dirty="0">
                <a:solidFill>
                  <a:srgbClr val="00B050"/>
                </a:solidFill>
              </a:rPr>
              <a:t>DIRECTIVE</a:t>
            </a:r>
            <a:endParaRPr lang="en-US" altLang="en-US" sz="2400" dirty="0">
              <a:solidFill>
                <a:srgbClr val="00B050"/>
              </a:solidFill>
            </a:endParaRPr>
          </a:p>
          <a:p>
            <a:pPr algn="ctr"/>
            <a:endParaRPr lang="en-US" dirty="0">
              <a:solidFill>
                <a:srgbClr val="00B050"/>
              </a:solidFill>
            </a:endParaRPr>
          </a:p>
        </p:txBody>
      </p:sp>
      <p:sp>
        <p:nvSpPr>
          <p:cNvPr id="5" name="Oval 4">
            <a:extLst>
              <a:ext uri="{FF2B5EF4-FFF2-40B4-BE49-F238E27FC236}">
                <a16:creationId xmlns:a16="http://schemas.microsoft.com/office/drawing/2014/main" id="{FF3AAA5A-CC9F-4421-8750-1D9FD936711B}"/>
              </a:ext>
            </a:extLst>
          </p:cNvPr>
          <p:cNvSpPr/>
          <p:nvPr/>
        </p:nvSpPr>
        <p:spPr>
          <a:xfrm>
            <a:off x="6947496" y="4082258"/>
            <a:ext cx="2837950" cy="269881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anose="05000000000000000000" pitchFamily="2" charset="2"/>
              <a:buNone/>
              <a:defRPr/>
            </a:pPr>
            <a:endParaRPr lang="en-US" dirty="0"/>
          </a:p>
          <a:p>
            <a:pPr algn="ctr">
              <a:buFont typeface="Wingdings" panose="05000000000000000000" pitchFamily="2" charset="2"/>
              <a:buNone/>
              <a:defRPr/>
            </a:pPr>
            <a:r>
              <a:rPr lang="en-US" sz="2400" dirty="0">
                <a:solidFill>
                  <a:srgbClr val="00B050"/>
                </a:solidFill>
              </a:rPr>
              <a:t>JSP DECLARATION.</a:t>
            </a:r>
          </a:p>
          <a:p>
            <a:pPr algn="ctr"/>
            <a:endParaRPr lang="en-US" dirty="0"/>
          </a:p>
        </p:txBody>
      </p:sp>
      <p:sp>
        <p:nvSpPr>
          <p:cNvPr id="6" name="Oval 5">
            <a:extLst>
              <a:ext uri="{FF2B5EF4-FFF2-40B4-BE49-F238E27FC236}">
                <a16:creationId xmlns:a16="http://schemas.microsoft.com/office/drawing/2014/main" id="{AD00D7E0-647C-4FCB-8812-4C7D9959B408}"/>
              </a:ext>
            </a:extLst>
          </p:cNvPr>
          <p:cNvSpPr/>
          <p:nvPr/>
        </p:nvSpPr>
        <p:spPr>
          <a:xfrm>
            <a:off x="4220967" y="4275520"/>
            <a:ext cx="2515226" cy="2520225"/>
          </a:xfrm>
          <a:prstGeom prst="ellipse">
            <a:avLst/>
          </a:prstGeom>
          <a:solidFill>
            <a:srgbClr val="198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dirty="0"/>
              <a:t>JSP </a:t>
            </a:r>
          </a:p>
          <a:p>
            <a:pPr algn="ctr">
              <a:spcBef>
                <a:spcPct val="0"/>
              </a:spcBef>
              <a:defRPr/>
            </a:pPr>
            <a:r>
              <a:rPr lang="en-US" sz="2400" dirty="0"/>
              <a:t>EXPRESSION</a:t>
            </a:r>
            <a:endParaRPr lang="en-US" altLang="en-US" sz="2400" dirty="0">
              <a:solidFill>
                <a:srgbClr val="FFFFFF"/>
              </a:solidFill>
            </a:endParaRPr>
          </a:p>
          <a:p>
            <a:pPr algn="ctr"/>
            <a:endParaRPr lang="en-US" sz="2400" dirty="0"/>
          </a:p>
        </p:txBody>
      </p:sp>
      <p:sp>
        <p:nvSpPr>
          <p:cNvPr id="7" name="Oval 6">
            <a:extLst>
              <a:ext uri="{FF2B5EF4-FFF2-40B4-BE49-F238E27FC236}">
                <a16:creationId xmlns:a16="http://schemas.microsoft.com/office/drawing/2014/main" id="{0C030190-7432-4322-88D1-3D73ADC75C79}"/>
              </a:ext>
            </a:extLst>
          </p:cNvPr>
          <p:cNvSpPr/>
          <p:nvPr/>
        </p:nvSpPr>
        <p:spPr>
          <a:xfrm>
            <a:off x="1549420" y="3676949"/>
            <a:ext cx="2227913" cy="217662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dirty="0">
                <a:solidFill>
                  <a:srgbClr val="00B050"/>
                </a:solidFill>
              </a:rPr>
              <a:t>JSP </a:t>
            </a:r>
          </a:p>
          <a:p>
            <a:pPr algn="ctr">
              <a:spcBef>
                <a:spcPct val="0"/>
              </a:spcBef>
              <a:defRPr/>
            </a:pPr>
            <a:r>
              <a:rPr lang="en-US" sz="2400" dirty="0">
                <a:solidFill>
                  <a:srgbClr val="00B050"/>
                </a:solidFill>
              </a:rPr>
              <a:t>COMMENT</a:t>
            </a:r>
          </a:p>
          <a:p>
            <a:pPr algn="ctr"/>
            <a:endParaRPr lang="en-US" sz="2400" dirty="0"/>
          </a:p>
        </p:txBody>
      </p:sp>
      <p:sp>
        <p:nvSpPr>
          <p:cNvPr id="8" name="Oval 7">
            <a:extLst>
              <a:ext uri="{FF2B5EF4-FFF2-40B4-BE49-F238E27FC236}">
                <a16:creationId xmlns:a16="http://schemas.microsoft.com/office/drawing/2014/main" id="{A2C0E200-3CBF-4DE0-8D88-66A1A596745A}"/>
              </a:ext>
            </a:extLst>
          </p:cNvPr>
          <p:cNvSpPr/>
          <p:nvPr/>
        </p:nvSpPr>
        <p:spPr>
          <a:xfrm>
            <a:off x="9379026" y="2766582"/>
            <a:ext cx="2404492" cy="2404433"/>
          </a:xfrm>
          <a:prstGeom prst="ellipse">
            <a:avLst/>
          </a:prstGeom>
          <a:solidFill>
            <a:srgbClr val="198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spc="-360" dirty="0">
                <a:solidFill>
                  <a:schemeClr val="bg1"/>
                </a:solidFill>
                <a:latin typeface="Arial"/>
                <a:cs typeface="Arial"/>
              </a:rPr>
              <a:t>JSP</a:t>
            </a:r>
            <a:r>
              <a:rPr lang="en-US" sz="2400" spc="-165" dirty="0">
                <a:solidFill>
                  <a:schemeClr val="bg1"/>
                </a:solidFill>
                <a:latin typeface="Arial"/>
                <a:cs typeface="Arial"/>
              </a:rPr>
              <a:t> </a:t>
            </a:r>
            <a:r>
              <a:rPr lang="en-US" sz="2400" spc="-20" dirty="0">
                <a:solidFill>
                  <a:schemeClr val="bg1"/>
                </a:solidFill>
                <a:latin typeface="Arial"/>
                <a:cs typeface="Arial"/>
              </a:rPr>
              <a:t>IMPLICIT</a:t>
            </a:r>
            <a:r>
              <a:rPr lang="en-US" sz="2400" spc="-220" dirty="0">
                <a:solidFill>
                  <a:schemeClr val="bg1"/>
                </a:solidFill>
                <a:latin typeface="Arial"/>
                <a:cs typeface="Arial"/>
              </a:rPr>
              <a:t> </a:t>
            </a:r>
            <a:r>
              <a:rPr lang="en-US" sz="2400" spc="-65" dirty="0">
                <a:solidFill>
                  <a:schemeClr val="bg1"/>
                </a:solidFill>
                <a:latin typeface="Arial"/>
                <a:cs typeface="Arial"/>
              </a:rPr>
              <a:t>OBJECTS</a:t>
            </a:r>
            <a:endParaRPr lang="en-US" altLang="en-US" sz="2400" dirty="0">
              <a:solidFill>
                <a:schemeClr val="bg1"/>
              </a:solidFill>
            </a:endParaRPr>
          </a:p>
          <a:p>
            <a:pPr algn="ctr"/>
            <a:endParaRPr lang="en-US" dirty="0">
              <a:solidFill>
                <a:schemeClr val="bg1"/>
              </a:solidFill>
            </a:endParaRPr>
          </a:p>
        </p:txBody>
      </p:sp>
      <p:sp>
        <p:nvSpPr>
          <p:cNvPr id="9" name="Oval 8">
            <a:extLst>
              <a:ext uri="{FF2B5EF4-FFF2-40B4-BE49-F238E27FC236}">
                <a16:creationId xmlns:a16="http://schemas.microsoft.com/office/drawing/2014/main" id="{6A712DC7-068D-4FE2-B8BF-5C1E9C662643}"/>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10" name="TextBox 9">
            <a:extLst>
              <a:ext uri="{FF2B5EF4-FFF2-40B4-BE49-F238E27FC236}">
                <a16:creationId xmlns:a16="http://schemas.microsoft.com/office/drawing/2014/main" id="{793FE5C0-FB1F-4B35-B2E8-01DC89968B21}"/>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B268478F-C9A2-476F-B5BB-1013DB994E31}"/>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6748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44">
            <a:extLst>
              <a:ext uri="{FF2B5EF4-FFF2-40B4-BE49-F238E27FC236}">
                <a16:creationId xmlns:a16="http://schemas.microsoft.com/office/drawing/2014/main" id="{C9635AA2-3BED-4069-BFDB-84EFBBB80D36}"/>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8" name="Shape 139">
            <a:extLst>
              <a:ext uri="{FF2B5EF4-FFF2-40B4-BE49-F238E27FC236}">
                <a16:creationId xmlns:a16="http://schemas.microsoft.com/office/drawing/2014/main" id="{67974AF7-E170-4E55-A4D7-637E619708FB}"/>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9" name="Shape 145">
            <a:extLst>
              <a:ext uri="{FF2B5EF4-FFF2-40B4-BE49-F238E27FC236}">
                <a16:creationId xmlns:a16="http://schemas.microsoft.com/office/drawing/2014/main" id="{9426A328-951B-421F-9E43-D9C4255A3C30}"/>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0" name="Shape 150">
            <a:extLst>
              <a:ext uri="{FF2B5EF4-FFF2-40B4-BE49-F238E27FC236}">
                <a16:creationId xmlns:a16="http://schemas.microsoft.com/office/drawing/2014/main" id="{2F62F6A7-1ED3-4AB7-A9BB-37D2C3431D38}"/>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1" name="Shape 151">
            <a:extLst>
              <a:ext uri="{FF2B5EF4-FFF2-40B4-BE49-F238E27FC236}">
                <a16:creationId xmlns:a16="http://schemas.microsoft.com/office/drawing/2014/main" id="{6707B94A-1A3A-4B09-8C38-27E94F44D6CD}"/>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2" name="Shape 139">
            <a:extLst>
              <a:ext uri="{FF2B5EF4-FFF2-40B4-BE49-F238E27FC236}">
                <a16:creationId xmlns:a16="http://schemas.microsoft.com/office/drawing/2014/main" id="{1E6B59C4-CB39-4B04-8B1A-0BF025AD01DC}"/>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3" name="Shape 141">
            <a:extLst>
              <a:ext uri="{FF2B5EF4-FFF2-40B4-BE49-F238E27FC236}">
                <a16:creationId xmlns:a16="http://schemas.microsoft.com/office/drawing/2014/main" id="{FB1FB2F4-DC21-47DD-98B7-815DD19BF372}"/>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4" name="Shape 143">
            <a:extLst>
              <a:ext uri="{FF2B5EF4-FFF2-40B4-BE49-F238E27FC236}">
                <a16:creationId xmlns:a16="http://schemas.microsoft.com/office/drawing/2014/main" id="{D030FC8E-60DC-4DDC-A563-65B1E297101B}"/>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5" name="Shape 151">
            <a:extLst>
              <a:ext uri="{FF2B5EF4-FFF2-40B4-BE49-F238E27FC236}">
                <a16:creationId xmlns:a16="http://schemas.microsoft.com/office/drawing/2014/main" id="{A5363095-84BF-4233-88A8-E086406891C4}"/>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Rectangle 1">
            <a:extLst>
              <a:ext uri="{FF2B5EF4-FFF2-40B4-BE49-F238E27FC236}">
                <a16:creationId xmlns:a16="http://schemas.microsoft.com/office/drawing/2014/main" id="{33AB0007-3754-4AC0-A4A4-D8A195DF13DC}"/>
              </a:ext>
            </a:extLst>
          </p:cNvPr>
          <p:cNvSpPr>
            <a:spLocks noChangeArrowheads="1"/>
          </p:cNvSpPr>
          <p:nvPr/>
        </p:nvSpPr>
        <p:spPr bwMode="auto">
          <a:xfrm>
            <a:off x="1169388" y="1671319"/>
            <a:ext cx="11022612" cy="4712798"/>
          </a:xfrm>
          <a:prstGeom prst="rect">
            <a:avLst/>
          </a:prstGeom>
          <a:noFill/>
          <a:ln>
            <a:noFill/>
          </a:ln>
          <a:effectLst/>
        </p:spPr>
        <p:txBody>
          <a:bodyPr vert="horz" wrap="square" lIns="228528" tIns="0" rIns="0" bIns="952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THẺ KHAI B</a:t>
            </a:r>
            <a:r>
              <a:rPr kumimoji="0" lang="en-US" altLang="en-US" sz="3200" b="1" i="0" u="none" strike="noStrike" cap="none" normalizeH="0" baseline="0" dirty="0">
                <a:ln>
                  <a:noFill/>
                </a:ln>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3200" b="1" i="0" u="none" strike="noStrike" cap="none" normalizeH="0" baseline="0" dirty="0">
                <a:ln>
                  <a:noFill/>
                </a:ln>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 (DECLARATION):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biến</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JSP.</a:t>
            </a:r>
            <a:endParaRPr kumimoji="0" lang="en-US" altLang="en-US" sz="2800" b="0" i="0" u="none" strike="noStrike" cap="none" normalizeH="0" baseline="0" dirty="0">
              <a:ln>
                <a:noFill/>
              </a:ln>
              <a:solidFill>
                <a:schemeClr val="tx1"/>
              </a:solidFill>
              <a:effectLst/>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kumimoji="0" lang="en-US" altLang="en-US" sz="3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ú</a:t>
            </a:r>
            <a:r>
              <a:rPr kumimoji="0" lang="en-US" altLang="en-US" sz="3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a:t>
            </a:r>
            <a:r>
              <a:rPr kumimoji="0" lang="en-US" altLang="en-US" sz="3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á</a:t>
            </a:r>
            <a:r>
              <a:rPr kumimoji="0" lang="en-US" altLang="en-US" sz="32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kumimoji="0" lang="en-US" altLang="en-US" sz="3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40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&lt;%! declaration; %&gt;</a:t>
            </a:r>
            <a:endParaRPr kumimoji="0" lang="en-US" altLang="en-US" sz="2800" b="1" i="0" u="none" strike="noStrike" cap="none" normalizeH="0" baseline="0" dirty="0">
              <a:ln>
                <a:noFill/>
              </a:ln>
              <a:solidFill>
                <a:schemeClr val="tx1"/>
              </a:solidFill>
              <a:effectLst/>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Hay</a:t>
            </a:r>
            <a:endParaRPr kumimoji="0" lang="en-US" altLang="en-US" sz="2800" b="0" i="0" u="none" strike="noStrike" cap="none" normalizeH="0" baseline="0" dirty="0">
              <a:ln>
                <a:noFill/>
              </a:ln>
              <a:solidFill>
                <a:schemeClr val="tx1"/>
              </a:solidFill>
              <a:effectLst/>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3600" b="1" i="0" u="none" strike="noStrike" cap="none" normalizeH="0" baseline="0" dirty="0" err="1">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jsp:declaration</a:t>
            </a:r>
            <a:r>
              <a:rPr kumimoji="0" lang="en-US" altLang="en-US" sz="36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&gt; code fragment &lt;/</a:t>
            </a:r>
            <a:r>
              <a:rPr kumimoji="0" lang="en-US" altLang="en-US" sz="3600" b="1" i="0" u="none" strike="noStrike" cap="none" normalizeH="0" baseline="0" dirty="0" err="1">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jsp:declaration</a:t>
            </a:r>
            <a:r>
              <a:rPr kumimoji="0" lang="en-US" altLang="en-US" sz="36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&gt;</a:t>
            </a:r>
            <a:endParaRPr kumimoji="0" lang="en-US" altLang="en-US" sz="3200" b="1" i="0" u="none" strike="noStrike" cap="none" normalizeH="0" baseline="0" dirty="0">
              <a:ln>
                <a:noFill/>
              </a:ln>
              <a:solidFill>
                <a:schemeClr val="tx1"/>
              </a:solidFill>
              <a:effectLst/>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32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ví</a:t>
            </a:r>
            <a:r>
              <a:rPr kumimoji="0" lang="en-US" altLang="en-US" sz="3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32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dụ</a:t>
            </a:r>
            <a:r>
              <a:rPr kumimoji="0" lang="en-US" altLang="en-US" sz="3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000088"/>
                </a:solidFill>
                <a:effectLst/>
                <a:latin typeface="Times New Roman" panose="02020603050405020304" pitchFamily="18" charset="0"/>
                <a:ea typeface="Times New Roman" panose="02020603050405020304" pitchFamily="18" charset="0"/>
                <a:cs typeface="Times New Roman" panose="02020603050405020304" pitchFamily="18" charset="0"/>
              </a:rPr>
              <a:t>int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err="1">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006666"/>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000088"/>
                </a:solidFill>
                <a:effectLst/>
                <a:latin typeface="Times New Roman" panose="02020603050405020304" pitchFamily="18" charset="0"/>
                <a:ea typeface="Times New Roman" panose="02020603050405020304" pitchFamily="18" charset="0"/>
                <a:cs typeface="Times New Roman" panose="02020603050405020304" pitchFamily="18" charset="0"/>
              </a:rPr>
              <a:t>int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7F0055"/>
                </a:solidFill>
                <a:effectLst/>
                <a:latin typeface="Times New Roman" panose="02020603050405020304" pitchFamily="18" charset="0"/>
                <a:ea typeface="Times New Roman" panose="02020603050405020304" pitchFamily="18" charset="0"/>
                <a:cs typeface="Times New Roman" panose="02020603050405020304" pitchFamily="18" charset="0"/>
              </a:rPr>
              <a:t>Circle</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 </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000088"/>
                </a:solidFill>
                <a:effectLst/>
                <a:latin typeface="Times New Roman" panose="02020603050405020304" pitchFamily="18" charset="0"/>
                <a:ea typeface="Times New Roman" panose="02020603050405020304" pitchFamily="18" charset="0"/>
                <a:cs typeface="Times New Roman" panose="02020603050405020304" pitchFamily="18" charset="0"/>
              </a:rPr>
              <a:t>new</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3200" b="0" i="0" u="none" strike="noStrike" cap="none" normalizeH="0" baseline="0" dirty="0">
                <a:ln>
                  <a:noFill/>
                </a:ln>
                <a:solidFill>
                  <a:srgbClr val="7F0055"/>
                </a:solidFill>
                <a:effectLst/>
                <a:latin typeface="Times New Roman" panose="02020603050405020304" pitchFamily="18" charset="0"/>
                <a:ea typeface="Times New Roman" panose="02020603050405020304" pitchFamily="18" charset="0"/>
                <a:cs typeface="Times New Roman" panose="02020603050405020304" pitchFamily="18" charset="0"/>
              </a:rPr>
              <a:t>Circle</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006666"/>
                </a:solidFill>
                <a:effectLst/>
                <a:latin typeface="Times New Roman" panose="02020603050405020304" pitchFamily="18" charset="0"/>
                <a:ea typeface="Times New Roman" panose="02020603050405020304" pitchFamily="18" charset="0"/>
                <a:cs typeface="Times New Roman" panose="02020603050405020304" pitchFamily="18" charset="0"/>
              </a:rPr>
              <a:t>2.0</a:t>
            </a:r>
            <a:r>
              <a:rPr kumimoji="0" lang="en-US" altLang="en-US" sz="3200" b="0" i="0" u="none" strike="noStrike" cap="none" normalizeH="0" baseline="0" dirty="0">
                <a:ln>
                  <a:noFill/>
                </a:ln>
                <a:solidFill>
                  <a:srgbClr val="6666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32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26" name="Oval 25">
            <a:extLst>
              <a:ext uri="{FF2B5EF4-FFF2-40B4-BE49-F238E27FC236}">
                <a16:creationId xmlns:a16="http://schemas.microsoft.com/office/drawing/2014/main" id="{6AB4F202-87B4-49B5-8A18-4542A090D8EB}"/>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29" name="TextBox 28">
            <a:extLst>
              <a:ext uri="{FF2B5EF4-FFF2-40B4-BE49-F238E27FC236}">
                <a16:creationId xmlns:a16="http://schemas.microsoft.com/office/drawing/2014/main" id="{6E101176-DC98-4B7F-A3D9-59BCBEE0EFA6}"/>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30" name="Straight Connector 29">
            <a:extLst>
              <a:ext uri="{FF2B5EF4-FFF2-40B4-BE49-F238E27FC236}">
                <a16:creationId xmlns:a16="http://schemas.microsoft.com/office/drawing/2014/main" id="{3399C13B-473D-4E84-BCF2-0F1EA00A0919}"/>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43423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780E4ABB-19CF-438B-95F2-53CDC95CC85B}"/>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9" name="Shape 139">
            <a:extLst>
              <a:ext uri="{FF2B5EF4-FFF2-40B4-BE49-F238E27FC236}">
                <a16:creationId xmlns:a16="http://schemas.microsoft.com/office/drawing/2014/main" id="{E592254A-73CA-4A94-B527-7EDC4D45251B}"/>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0" name="Shape 145">
            <a:extLst>
              <a:ext uri="{FF2B5EF4-FFF2-40B4-BE49-F238E27FC236}">
                <a16:creationId xmlns:a16="http://schemas.microsoft.com/office/drawing/2014/main" id="{0E62F61E-60C5-4DA4-91DE-F9DBD7F0765E}"/>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50">
            <a:extLst>
              <a:ext uri="{FF2B5EF4-FFF2-40B4-BE49-F238E27FC236}">
                <a16:creationId xmlns:a16="http://schemas.microsoft.com/office/drawing/2014/main" id="{93742EAB-279F-4D30-B2A4-3E7B516396F9}"/>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2" name="Shape 151">
            <a:extLst>
              <a:ext uri="{FF2B5EF4-FFF2-40B4-BE49-F238E27FC236}">
                <a16:creationId xmlns:a16="http://schemas.microsoft.com/office/drawing/2014/main" id="{3BF110CD-0175-49E7-B827-72F7E3AA2FB2}"/>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39">
            <a:extLst>
              <a:ext uri="{FF2B5EF4-FFF2-40B4-BE49-F238E27FC236}">
                <a16:creationId xmlns:a16="http://schemas.microsoft.com/office/drawing/2014/main" id="{CDEEB45C-783C-42EA-8591-F6B90BCA0C59}"/>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4" name="Shape 141">
            <a:extLst>
              <a:ext uri="{FF2B5EF4-FFF2-40B4-BE49-F238E27FC236}">
                <a16:creationId xmlns:a16="http://schemas.microsoft.com/office/drawing/2014/main" id="{BA4377E1-3C1F-442F-8A32-D9E0AF711801}"/>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43">
            <a:extLst>
              <a:ext uri="{FF2B5EF4-FFF2-40B4-BE49-F238E27FC236}">
                <a16:creationId xmlns:a16="http://schemas.microsoft.com/office/drawing/2014/main" id="{7286A528-ECE3-4A0A-B3AA-CA9A28FCF030}"/>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6" name="Shape 151">
            <a:extLst>
              <a:ext uri="{FF2B5EF4-FFF2-40B4-BE49-F238E27FC236}">
                <a16:creationId xmlns:a16="http://schemas.microsoft.com/office/drawing/2014/main" id="{0E06254E-12A2-4D3B-8CD4-015E551F9623}"/>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Rectangle 6">
            <a:extLst>
              <a:ext uri="{FF2B5EF4-FFF2-40B4-BE49-F238E27FC236}">
                <a16:creationId xmlns:a16="http://schemas.microsoft.com/office/drawing/2014/main" id="{021EC4F7-7E10-469A-A863-A50143D22EB3}"/>
              </a:ext>
            </a:extLst>
          </p:cNvPr>
          <p:cNvSpPr/>
          <p:nvPr/>
        </p:nvSpPr>
        <p:spPr>
          <a:xfrm>
            <a:off x="905005" y="2098098"/>
            <a:ext cx="10910807" cy="3258328"/>
          </a:xfrm>
          <a:prstGeom prst="rect">
            <a:avLst/>
          </a:prstGeom>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8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THẺ VĂN LỆNH CON (SCRIPTLET) </a:t>
            </a:r>
            <a:r>
              <a:rPr lang="en-US" sz="2400" b="1" dirty="0">
                <a:latin typeface="Times New Roman" panose="02020603050405020304" pitchFamily="18" charset="0"/>
                <a:ea typeface="Calibri" panose="020F0502020204030204" pitchFamily="34" charset="0"/>
                <a:cs typeface="Times New Roman" panose="02020603050405020304" pitchFamily="18" charset="0"/>
              </a:rPr>
              <a:t>:</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chứa</a:t>
            </a:r>
            <a:r>
              <a:rPr lang="en-US" sz="2400" dirty="0">
                <a:latin typeface="Times New Roman" panose="02020603050405020304" pitchFamily="18" charset="0"/>
                <a:ea typeface="Calibri" panose="020F0502020204030204" pitchFamily="34" charset="0"/>
                <a:cs typeface="Times New Roman" panose="02020603050405020304" pitchFamily="18" charset="0"/>
              </a:rPr>
              <a:t> code java</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Cú</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altLang="zh-CN" sz="2800" spc="-110" dirty="0">
                <a:solidFill>
                  <a:srgbClr val="242424"/>
                </a:solidFill>
                <a:latin typeface="Times New Roman"/>
                <a:cs typeface="Times New Roman"/>
              </a:rPr>
              <a:t> </a:t>
            </a:r>
            <a:r>
              <a:rPr lang="en-US" altLang="zh-CN" sz="3600" b="1" dirty="0">
                <a:solidFill>
                  <a:srgbClr val="FF0000"/>
                </a:solidFill>
                <a:latin typeface="Times New Roman"/>
                <a:ea typeface="Times New Roman"/>
              </a:rPr>
              <a:t>&lt;%</a:t>
            </a:r>
            <a:r>
              <a:rPr lang="en-US" altLang="zh-CN" sz="3600" b="1" spc="-110" dirty="0">
                <a:solidFill>
                  <a:srgbClr val="FF0000"/>
                </a:solidFill>
                <a:latin typeface="Times New Roman"/>
                <a:cs typeface="Times New Roman"/>
              </a:rPr>
              <a:t> </a:t>
            </a:r>
            <a:r>
              <a:rPr lang="en-US" altLang="zh-CN" sz="3600" b="1" dirty="0">
                <a:solidFill>
                  <a:srgbClr val="FF0000"/>
                </a:solidFill>
                <a:latin typeface="Times New Roman"/>
                <a:ea typeface="Times New Roman"/>
              </a:rPr>
              <a:t>and</a:t>
            </a:r>
            <a:r>
              <a:rPr lang="en-US" altLang="zh-CN" sz="3600" b="1" spc="-104" dirty="0">
                <a:solidFill>
                  <a:srgbClr val="FF0000"/>
                </a:solidFill>
                <a:latin typeface="Times New Roman"/>
                <a:cs typeface="Times New Roman"/>
              </a:rPr>
              <a:t> </a:t>
            </a:r>
            <a:r>
              <a:rPr lang="en-US" altLang="zh-CN" sz="3600" b="1" dirty="0">
                <a:solidFill>
                  <a:srgbClr val="FF0000"/>
                </a:solidFill>
                <a:latin typeface="Times New Roman"/>
                <a:ea typeface="Times New Roman"/>
              </a:rPr>
              <a:t>%&gt;</a:t>
            </a:r>
            <a:r>
              <a:rPr lang="en-US" altLang="zh-CN" sz="3600" b="1" spc="-114" dirty="0">
                <a:solidFill>
                  <a:srgbClr val="FF0000"/>
                </a:solidFill>
                <a:latin typeface="Times New Roman"/>
                <a:cs typeface="Times New Roman"/>
              </a:rPr>
              <a:t> </a:t>
            </a:r>
            <a:endParaRPr lang="en-US" altLang="zh-CN" sz="2800" b="1" spc="-114" dirty="0">
              <a:solidFill>
                <a:srgbClr val="FF0000"/>
              </a:solidFill>
              <a:latin typeface="Times New Roman"/>
              <a:cs typeface="Times New Roman"/>
            </a:endParaRPr>
          </a:p>
          <a:p>
            <a:r>
              <a:rPr lang="en-US" altLang="zh-CN" sz="2800" b="1" spc="-114" dirty="0">
                <a:solidFill>
                  <a:srgbClr val="242424"/>
                </a:solidFill>
                <a:latin typeface="Times New Roman"/>
                <a:ea typeface="Times New Roman"/>
                <a:cs typeface="Times New Roman"/>
              </a:rPr>
              <a:t>	</a:t>
            </a:r>
            <a:r>
              <a:rPr lang="en-US" altLang="zh-CN" sz="2800" b="1" dirty="0">
                <a:solidFill>
                  <a:srgbClr val="242424"/>
                </a:solidFill>
                <a:latin typeface="Times New Roman"/>
                <a:ea typeface="Times New Roman"/>
              </a:rPr>
              <a:t>hay</a:t>
            </a:r>
            <a:r>
              <a:rPr lang="en-US" altLang="zh-CN" sz="2800" dirty="0">
                <a:solidFill>
                  <a:srgbClr val="242424"/>
                </a:solidFill>
                <a:latin typeface="Times New Roman"/>
                <a:ea typeface="Times New Roman"/>
              </a:rPr>
              <a:t> </a:t>
            </a:r>
          </a:p>
          <a:p>
            <a:r>
              <a:rPr lang="en-US" altLang="zh-CN" sz="3600" b="1" dirty="0">
                <a:solidFill>
                  <a:srgbClr val="FF0000"/>
                </a:solidFill>
                <a:latin typeface="Times New Roman"/>
                <a:ea typeface="Times New Roman"/>
              </a:rPr>
              <a:t>&lt;</a:t>
            </a:r>
            <a:r>
              <a:rPr lang="en-US" altLang="zh-CN" sz="3600" b="1" dirty="0" err="1">
                <a:solidFill>
                  <a:srgbClr val="FF0000"/>
                </a:solidFill>
                <a:latin typeface="Times New Roman"/>
                <a:ea typeface="Times New Roman"/>
              </a:rPr>
              <a:t>jsp:scriptlet</a:t>
            </a:r>
            <a:r>
              <a:rPr lang="en-US" altLang="zh-CN" sz="3600" b="1" dirty="0">
                <a:solidFill>
                  <a:srgbClr val="FF0000"/>
                </a:solidFill>
                <a:latin typeface="Times New Roman"/>
                <a:ea typeface="Times New Roman"/>
              </a:rPr>
              <a:t>&gt;</a:t>
            </a:r>
            <a:r>
              <a:rPr lang="en-US" altLang="zh-CN" sz="3600" b="1" dirty="0">
                <a:solidFill>
                  <a:srgbClr val="FF0000"/>
                </a:solidFill>
                <a:latin typeface="Times New Roman"/>
                <a:cs typeface="Times New Roman"/>
              </a:rPr>
              <a:t> </a:t>
            </a:r>
            <a:r>
              <a:rPr lang="en-US" altLang="zh-CN" sz="3600" b="1" dirty="0">
                <a:solidFill>
                  <a:srgbClr val="FF0000"/>
                </a:solidFill>
                <a:latin typeface="Times New Roman"/>
                <a:ea typeface="Times New Roman"/>
              </a:rPr>
              <a:t>code</a:t>
            </a:r>
            <a:r>
              <a:rPr lang="en-US" altLang="zh-CN" sz="3600" b="1" spc="30" dirty="0">
                <a:solidFill>
                  <a:srgbClr val="FF0000"/>
                </a:solidFill>
                <a:latin typeface="Times New Roman"/>
                <a:cs typeface="Times New Roman"/>
              </a:rPr>
              <a:t> </a:t>
            </a:r>
            <a:r>
              <a:rPr lang="en-US" altLang="zh-CN" sz="3600" b="1" dirty="0">
                <a:solidFill>
                  <a:srgbClr val="FF0000"/>
                </a:solidFill>
                <a:latin typeface="Times New Roman"/>
                <a:ea typeface="Times New Roman"/>
              </a:rPr>
              <a:t>fragment &lt;/</a:t>
            </a:r>
            <a:r>
              <a:rPr lang="en-US" altLang="zh-CN" sz="3600" b="1" dirty="0" err="1">
                <a:solidFill>
                  <a:srgbClr val="FF0000"/>
                </a:solidFill>
                <a:latin typeface="Times New Roman"/>
                <a:ea typeface="Times New Roman"/>
              </a:rPr>
              <a:t>jsp:scriptlet</a:t>
            </a:r>
            <a:r>
              <a:rPr lang="en-US" altLang="zh-CN" sz="3600" b="1" spc="30" dirty="0">
                <a:solidFill>
                  <a:srgbClr val="FF0000"/>
                </a:solidFill>
                <a:latin typeface="Times New Roman"/>
                <a:ea typeface="Times New Roman"/>
              </a:rPr>
              <a:t>&gt;</a:t>
            </a:r>
          </a:p>
          <a:p>
            <a:pPr marL="457200" marR="0">
              <a:lnSpc>
                <a:spcPct val="107000"/>
              </a:lnSpc>
              <a:spcBef>
                <a:spcPts val="0"/>
              </a:spcBef>
              <a:spcAft>
                <a:spcPts val="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2400" dirty="0" err="1">
                <a:latin typeface="Times New Roman" panose="02020603050405020304" pitchFamily="18" charset="0"/>
                <a:ea typeface="Calibri" panose="020F0502020204030204" pitchFamily="34" charset="0"/>
                <a:cs typeface="Times New Roman" panose="02020603050405020304" pitchFamily="18" charset="0"/>
              </a:rPr>
              <a:t>Ví</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dụ</a:t>
            </a:r>
            <a:r>
              <a:rPr lang="en-US" sz="2400" dirty="0">
                <a:latin typeface="Times New Roman" panose="02020603050405020304" pitchFamily="18" charset="0"/>
                <a:ea typeface="Calibri" panose="020F0502020204030204" pitchFamily="34" charset="0"/>
                <a:cs typeface="Times New Roman" panose="02020603050405020304" pitchFamily="18" charset="0"/>
              </a:rPr>
              <a:t>: &lt;body&gt; Hello World!&lt;</a:t>
            </a:r>
            <a:r>
              <a:rPr lang="en-US" sz="2400" dirty="0" err="1">
                <a:latin typeface="Times New Roman" panose="02020603050405020304" pitchFamily="18" charset="0"/>
                <a:ea typeface="Calibri" panose="020F0502020204030204" pitchFamily="34" charset="0"/>
                <a:cs typeface="Times New Roman" panose="02020603050405020304" pitchFamily="18" charset="0"/>
              </a:rPr>
              <a:t>br</a:t>
            </a:r>
            <a:r>
              <a:rPr lang="en-US" sz="2400" dirty="0">
                <a:latin typeface="Times New Roman" panose="02020603050405020304" pitchFamily="18" charset="0"/>
                <a:ea typeface="Calibri" panose="020F0502020204030204" pitchFamily="34" charset="0"/>
                <a:cs typeface="Times New Roman" panose="02020603050405020304" pitchFamily="18" charset="0"/>
              </a:rPr>
              <a:t>/&gt;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&lt;%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out.println</a:t>
            </a:r>
            <a:r>
              <a:rPr lang="en-US" sz="2400" dirty="0">
                <a:latin typeface="Times New Roman" panose="02020603050405020304" pitchFamily="18" charset="0"/>
                <a:ea typeface="Calibri" panose="020F0502020204030204" pitchFamily="34" charset="0"/>
                <a:cs typeface="Times New Roman" panose="02020603050405020304" pitchFamily="18" charset="0"/>
              </a:rPr>
              <a:t>("Your IP address is " +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request.getRemoteAddr</a:t>
            </a:r>
            <a:r>
              <a:rPr lang="en-US" sz="2400" dirty="0">
                <a:latin typeface="Times New Roman" panose="02020603050405020304" pitchFamily="18" charset="0"/>
                <a:ea typeface="Calibri" panose="020F0502020204030204" pitchFamily="34" charset="0"/>
                <a:cs typeface="Times New Roman" panose="02020603050405020304" pitchFamily="18" charset="0"/>
              </a:rPr>
              <a:t>()); %&gt; &lt;/body&gt;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Oval 18">
            <a:extLst>
              <a:ext uri="{FF2B5EF4-FFF2-40B4-BE49-F238E27FC236}">
                <a16:creationId xmlns:a16="http://schemas.microsoft.com/office/drawing/2014/main" id="{E5EABE75-A3E9-481A-96BA-4618DBF65B8F}"/>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20" name="TextBox 19">
            <a:extLst>
              <a:ext uri="{FF2B5EF4-FFF2-40B4-BE49-F238E27FC236}">
                <a16:creationId xmlns:a16="http://schemas.microsoft.com/office/drawing/2014/main" id="{29993AA7-4C90-4116-8DD3-3829B35415E9}"/>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73F2D263-DC40-42B2-A0FE-7D67F6EED4CF}"/>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9129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149AA744-8E90-4513-8F42-934E5FCB4CB0}"/>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9" name="Shape 139">
            <a:extLst>
              <a:ext uri="{FF2B5EF4-FFF2-40B4-BE49-F238E27FC236}">
                <a16:creationId xmlns:a16="http://schemas.microsoft.com/office/drawing/2014/main" id="{8F589CDE-6914-406D-8460-90082E0223B3}"/>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0" name="Shape 145">
            <a:extLst>
              <a:ext uri="{FF2B5EF4-FFF2-40B4-BE49-F238E27FC236}">
                <a16:creationId xmlns:a16="http://schemas.microsoft.com/office/drawing/2014/main" id="{E2C3A982-6224-45C9-9909-0C62DA2D2FA2}"/>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50">
            <a:extLst>
              <a:ext uri="{FF2B5EF4-FFF2-40B4-BE49-F238E27FC236}">
                <a16:creationId xmlns:a16="http://schemas.microsoft.com/office/drawing/2014/main" id="{E2A7FFF8-24A0-4977-A6AA-83AF37411DE6}"/>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2" name="Shape 151">
            <a:extLst>
              <a:ext uri="{FF2B5EF4-FFF2-40B4-BE49-F238E27FC236}">
                <a16:creationId xmlns:a16="http://schemas.microsoft.com/office/drawing/2014/main" id="{D31602F2-3A1F-4534-B519-D9B6D4465636}"/>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39">
            <a:extLst>
              <a:ext uri="{FF2B5EF4-FFF2-40B4-BE49-F238E27FC236}">
                <a16:creationId xmlns:a16="http://schemas.microsoft.com/office/drawing/2014/main" id="{F795CDA0-E3F3-4C89-8113-3475630C7AD9}"/>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4" name="Shape 141">
            <a:extLst>
              <a:ext uri="{FF2B5EF4-FFF2-40B4-BE49-F238E27FC236}">
                <a16:creationId xmlns:a16="http://schemas.microsoft.com/office/drawing/2014/main" id="{B6576DBD-3C3A-49B1-891E-F5383A556CDC}"/>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43">
            <a:extLst>
              <a:ext uri="{FF2B5EF4-FFF2-40B4-BE49-F238E27FC236}">
                <a16:creationId xmlns:a16="http://schemas.microsoft.com/office/drawing/2014/main" id="{3CD56EA8-641D-4B00-AE6D-48600C79620E}"/>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6" name="Shape 151">
            <a:extLst>
              <a:ext uri="{FF2B5EF4-FFF2-40B4-BE49-F238E27FC236}">
                <a16:creationId xmlns:a16="http://schemas.microsoft.com/office/drawing/2014/main" id="{B1CF7AF1-5FBA-4DD9-967C-7540FB24087C}"/>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Rectangle 6">
            <a:extLst>
              <a:ext uri="{FF2B5EF4-FFF2-40B4-BE49-F238E27FC236}">
                <a16:creationId xmlns:a16="http://schemas.microsoft.com/office/drawing/2014/main" id="{7301ACEF-A347-4E86-9E7B-3109102AA926}"/>
              </a:ext>
            </a:extLst>
          </p:cNvPr>
          <p:cNvSpPr/>
          <p:nvPr/>
        </p:nvSpPr>
        <p:spPr>
          <a:xfrm>
            <a:off x="782211" y="1812067"/>
            <a:ext cx="11025809" cy="5045933"/>
          </a:xfrm>
          <a:prstGeom prst="rect">
            <a:avLst/>
          </a:prstGeom>
        </p:spPr>
        <p:txBody>
          <a:bodyPr wrap="square">
            <a:spAutoFit/>
          </a:bodyPr>
          <a:lstStyle/>
          <a:p>
            <a:pPr marL="1257300" lvl="2" indent="-342900">
              <a:lnSpc>
                <a:spcPct val="107000"/>
              </a:lnSpc>
              <a:spcAft>
                <a:spcPts val="800"/>
              </a:spcAft>
              <a:buFont typeface="Symbol" panose="05050102010706020507" pitchFamily="18" charset="2"/>
              <a:buChar char=""/>
            </a:pPr>
            <a:r>
              <a:rPr lang="en-US" sz="2800" b="1"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rPr>
              <a:t>THẺ BIỂU THỨC (EXPRESSION):</a:t>
            </a:r>
            <a:r>
              <a:rPr lang="en-US" sz="2800" dirty="0">
                <a:solidFill>
                  <a:schemeClr val="accent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hiển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thị</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dùng</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để</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hiển</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thị</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kết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biểu</a:t>
            </a:r>
            <a:r>
              <a:rPr lang="en-US" sz="2800" dirty="0">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latin typeface="Times New Roman" panose="02020603050405020304" pitchFamily="18" charset="0"/>
                <a:ea typeface="Calibri" panose="020F0502020204030204" pitchFamily="34" charset="0"/>
                <a:cs typeface="Times New Roman" panose="02020603050405020304" pitchFamily="18" charset="0"/>
              </a:rPr>
              <a:t>thức</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540385">
              <a:lnSpc>
                <a:spcPct val="107000"/>
              </a:lnSpc>
            </a:pPr>
            <a:r>
              <a:rPr lang="en-US" sz="2800" b="1" dirty="0">
                <a:latin typeface="Times New Roman" panose="02020603050405020304" pitchFamily="18" charset="0"/>
                <a:ea typeface="Calibri" panose="020F0502020204030204" pitchFamily="34" charset="0"/>
                <a:cs typeface="Times New Roman" panose="02020603050405020304" pitchFamily="18" charset="0"/>
              </a:rPr>
              <a:t>	•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Cú</a:t>
            </a:r>
            <a:r>
              <a:rPr lang="en-US" sz="2800" b="1" dirty="0">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pháp</a:t>
            </a:r>
            <a:r>
              <a:rPr lang="en-US" sz="3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:&lt;% = expression%&gt; </a:t>
            </a:r>
          </a:p>
          <a:p>
            <a:pPr indent="540385">
              <a:lnSpc>
                <a:spcPct val="107000"/>
              </a:lnSpc>
            </a:pPr>
            <a:r>
              <a:rPr lang="en-US" sz="2800" dirty="0">
                <a:latin typeface="Times New Roman" panose="02020603050405020304" pitchFamily="18" charset="0"/>
                <a:ea typeface="Calibri" panose="020F0502020204030204" pitchFamily="34" charset="0"/>
                <a:cs typeface="Times New Roman" panose="02020603050405020304" pitchFamily="18" charset="0"/>
              </a:rPr>
              <a:t>		hay</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540385">
              <a:lnSpc>
                <a:spcPct val="107000"/>
              </a:lnSpc>
            </a:pPr>
            <a:r>
              <a:rPr lang="en-US" sz="3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&lt;</a:t>
            </a:r>
            <a:r>
              <a:rPr lang="en-US" sz="36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jsp:expression</a:t>
            </a:r>
            <a:r>
              <a:rPr lang="en-US" sz="3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&gt;expression&lt;/</a:t>
            </a:r>
            <a:r>
              <a:rPr lang="en-US" sz="36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jsp:expression</a:t>
            </a:r>
            <a:r>
              <a:rPr lang="en-US" sz="3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&gt;</a:t>
            </a:r>
            <a:endParaRPr lang="en-US" sz="28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540385" marR="0" indent="540385">
              <a:lnSpc>
                <a:spcPct val="107000"/>
              </a:lnSpc>
              <a:spcBef>
                <a:spcPts val="0"/>
              </a:spcBef>
              <a:spcAft>
                <a:spcPts val="0"/>
              </a:spcAft>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540385" marR="0" indent="540385">
              <a:lnSpc>
                <a:spcPct val="107000"/>
              </a:lnSpc>
              <a:spcBef>
                <a:spcPts val="0"/>
              </a:spcBef>
              <a:spcAft>
                <a:spcPts val="0"/>
              </a:spcAft>
            </a:pPr>
            <a:r>
              <a:rPr lang="en-US" sz="2800" b="1" dirty="0">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Ví</a:t>
            </a:r>
            <a:r>
              <a:rPr lang="en-US" sz="2800" b="1" dirty="0">
                <a:latin typeface="Times New Roman" panose="02020603050405020304" pitchFamily="18" charset="0"/>
                <a:ea typeface="Calibri" panose="020F0502020204030204" pitchFamily="34" charset="0"/>
                <a:cs typeface="Times New Roman" panose="02020603050405020304" pitchFamily="18" charset="0"/>
              </a:rPr>
              <a:t> </a:t>
            </a:r>
            <a:r>
              <a:rPr lang="en-US" sz="2800" b="1" dirty="0" err="1">
                <a:latin typeface="Times New Roman" panose="02020603050405020304" pitchFamily="18" charset="0"/>
                <a:ea typeface="Calibri" panose="020F0502020204030204" pitchFamily="34" charset="0"/>
                <a:cs typeface="Times New Roman" panose="02020603050405020304" pitchFamily="18" charset="0"/>
              </a:rPr>
              <a:t>dụ</a:t>
            </a:r>
            <a:r>
              <a:rPr lang="en-US" sz="2800" dirty="0">
                <a:latin typeface="Times New Roman" panose="02020603050405020304" pitchFamily="18" charset="0"/>
                <a:ea typeface="Calibri" panose="020F0502020204030204" pitchFamily="34" charset="0"/>
                <a:cs typeface="Times New Roman" panose="02020603050405020304" pitchFamily="18" charset="0"/>
              </a:rPr>
              <a:t>: &lt;body&gt; </a:t>
            </a:r>
            <a:br>
              <a:rPr lang="en-US" sz="2800" dirty="0">
                <a:latin typeface="Times New Roman" panose="02020603050405020304" pitchFamily="18" charset="0"/>
                <a:ea typeface="Calibri" panose="020F0502020204030204" pitchFamily="34" charset="0"/>
                <a:cs typeface="Times New Roman" panose="02020603050405020304" pitchFamily="18" charset="0"/>
              </a:rPr>
            </a:br>
            <a:r>
              <a:rPr lang="en-US" sz="2800" dirty="0">
                <a:latin typeface="Times New Roman" panose="02020603050405020304" pitchFamily="18" charset="0"/>
                <a:ea typeface="Calibri" panose="020F0502020204030204" pitchFamily="34" charset="0"/>
                <a:cs typeface="Times New Roman" panose="02020603050405020304" pitchFamily="18" charset="0"/>
              </a:rPr>
              <a:t>&lt;p&gt; Today's date: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540385">
              <a:lnSpc>
                <a:spcPct val="107000"/>
              </a:lnSpc>
            </a:pPr>
            <a:r>
              <a:rPr lang="en-US" sz="2800" dirty="0">
                <a:latin typeface="Times New Roman" panose="02020603050405020304" pitchFamily="18" charset="0"/>
                <a:ea typeface="Calibri" panose="020F0502020204030204" pitchFamily="34" charset="0"/>
                <a:cs typeface="Times New Roman" panose="02020603050405020304" pitchFamily="18" charset="0"/>
              </a:rPr>
              <a:t>&lt;%= (new </a:t>
            </a:r>
            <a:r>
              <a:rPr lang="en-US" sz="2800" dirty="0" err="1">
                <a:latin typeface="Times New Roman" panose="02020603050405020304" pitchFamily="18" charset="0"/>
                <a:ea typeface="Calibri" panose="020F0502020204030204" pitchFamily="34" charset="0"/>
                <a:cs typeface="Times New Roman" panose="02020603050405020304" pitchFamily="18" charset="0"/>
              </a:rPr>
              <a:t>java.util.Date</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err="1">
                <a:latin typeface="Times New Roman" panose="02020603050405020304" pitchFamily="18" charset="0"/>
                <a:ea typeface="Calibri" panose="020F0502020204030204" pitchFamily="34" charset="0"/>
                <a:cs typeface="Times New Roman" panose="02020603050405020304" pitchFamily="18" charset="0"/>
              </a:rPr>
              <a:t>toLocaleString</a:t>
            </a:r>
            <a:r>
              <a:rPr lang="en-US" sz="2800" dirty="0">
                <a:latin typeface="Times New Roman" panose="02020603050405020304" pitchFamily="18" charset="0"/>
                <a:ea typeface="Calibri" panose="020F0502020204030204" pitchFamily="34" charset="0"/>
                <a:cs typeface="Times New Roman" panose="02020603050405020304" pitchFamily="18" charset="0"/>
              </a:rPr>
              <a:t>()%&gt; &lt;/p&gt; &lt;/body&gt;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indent="540385">
              <a:lnSpc>
                <a:spcPct val="107000"/>
              </a:lnSpc>
            </a:pPr>
            <a:r>
              <a:rPr lang="en-US" sz="2800" dirty="0">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Oval 16">
            <a:extLst>
              <a:ext uri="{FF2B5EF4-FFF2-40B4-BE49-F238E27FC236}">
                <a16:creationId xmlns:a16="http://schemas.microsoft.com/office/drawing/2014/main" id="{D3E503AF-3D02-40F3-AC2B-E28F44D61B09}"/>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18" name="TextBox 17">
            <a:extLst>
              <a:ext uri="{FF2B5EF4-FFF2-40B4-BE49-F238E27FC236}">
                <a16:creationId xmlns:a16="http://schemas.microsoft.com/office/drawing/2014/main" id="{4A5E7DC9-0D3F-4771-893F-33A7149E9D74}"/>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F90D7A18-1603-4885-9F5D-D50058A9FE53}"/>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61725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44">
            <a:extLst>
              <a:ext uri="{FF2B5EF4-FFF2-40B4-BE49-F238E27FC236}">
                <a16:creationId xmlns:a16="http://schemas.microsoft.com/office/drawing/2014/main" id="{98199424-C053-41C2-B5ED-BF986640CC52}"/>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39">
            <a:extLst>
              <a:ext uri="{FF2B5EF4-FFF2-40B4-BE49-F238E27FC236}">
                <a16:creationId xmlns:a16="http://schemas.microsoft.com/office/drawing/2014/main" id="{1DE1C673-1FD2-421A-AD91-0E0427A8DC7B}"/>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2" name="Shape 145">
            <a:extLst>
              <a:ext uri="{FF2B5EF4-FFF2-40B4-BE49-F238E27FC236}">
                <a16:creationId xmlns:a16="http://schemas.microsoft.com/office/drawing/2014/main" id="{E1587F9C-6875-45A7-91B7-2FEE9FEE2850}"/>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50">
            <a:extLst>
              <a:ext uri="{FF2B5EF4-FFF2-40B4-BE49-F238E27FC236}">
                <a16:creationId xmlns:a16="http://schemas.microsoft.com/office/drawing/2014/main" id="{18F36E7C-2F42-4DCC-B8E4-C2E0E974E811}"/>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4" name="Shape 151">
            <a:extLst>
              <a:ext uri="{FF2B5EF4-FFF2-40B4-BE49-F238E27FC236}">
                <a16:creationId xmlns:a16="http://schemas.microsoft.com/office/drawing/2014/main" id="{9B01573E-777F-4D06-BD65-4384682D8435}"/>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39">
            <a:extLst>
              <a:ext uri="{FF2B5EF4-FFF2-40B4-BE49-F238E27FC236}">
                <a16:creationId xmlns:a16="http://schemas.microsoft.com/office/drawing/2014/main" id="{8B13450D-94C8-4823-A61E-777BDE7F4AC9}"/>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6" name="Shape 141">
            <a:extLst>
              <a:ext uri="{FF2B5EF4-FFF2-40B4-BE49-F238E27FC236}">
                <a16:creationId xmlns:a16="http://schemas.microsoft.com/office/drawing/2014/main" id="{C97B9EE0-03FF-4345-B569-DFA7FD2695A1}"/>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7" name="Shape 143">
            <a:extLst>
              <a:ext uri="{FF2B5EF4-FFF2-40B4-BE49-F238E27FC236}">
                <a16:creationId xmlns:a16="http://schemas.microsoft.com/office/drawing/2014/main" id="{A73F50E9-11C7-44FC-814E-F5D9ADBB6E30}"/>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8" name="Shape 151">
            <a:extLst>
              <a:ext uri="{FF2B5EF4-FFF2-40B4-BE49-F238E27FC236}">
                <a16:creationId xmlns:a16="http://schemas.microsoft.com/office/drawing/2014/main" id="{FAD703F9-0642-4E04-8E9E-1F4D9A688B6E}"/>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TextBox 72">
            <a:extLst>
              <a:ext uri="{FF2B5EF4-FFF2-40B4-BE49-F238E27FC236}">
                <a16:creationId xmlns:a16="http://schemas.microsoft.com/office/drawing/2014/main" id="{B2EFE716-D762-42BB-B6F4-5DE55618A126}"/>
              </a:ext>
            </a:extLst>
          </p:cNvPr>
          <p:cNvSpPr txBox="1"/>
          <p:nvPr/>
        </p:nvSpPr>
        <p:spPr>
          <a:xfrm>
            <a:off x="1481652" y="1678755"/>
            <a:ext cx="10349094" cy="3447098"/>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ltLang="zh-CN" sz="2400" spc="-154" dirty="0">
                <a:solidFill>
                  <a:srgbClr val="001E5E"/>
                </a:solidFill>
                <a:latin typeface="Arial"/>
                <a:cs typeface="Arial"/>
              </a:rPr>
              <a:t> </a:t>
            </a:r>
            <a:r>
              <a:rPr lang="en-US" altLang="zh-CN" sz="2400" b="1" dirty="0">
                <a:solidFill>
                  <a:srgbClr val="EB7B2F"/>
                </a:solidFill>
                <a:latin typeface="Times New Roman"/>
                <a:ea typeface="Times New Roman"/>
              </a:rPr>
              <a:t>DIRECTIVES</a:t>
            </a:r>
            <a:r>
              <a:rPr lang="en-US" altLang="zh-CN" sz="2400" b="1" spc="-125" dirty="0">
                <a:solidFill>
                  <a:srgbClr val="EB7B2F"/>
                </a:solidFill>
                <a:latin typeface="Times New Roman"/>
                <a:cs typeface="Times New Roman"/>
              </a:rPr>
              <a:t> :</a:t>
            </a:r>
            <a:r>
              <a:rPr lang="en-US" altLang="zh-CN" sz="2400" spc="-125" dirty="0">
                <a:latin typeface="Times New Roman"/>
                <a:cs typeface="Times New Roman"/>
              </a:rPr>
              <a:t>cung cấp thông tin đặc biệt về trang JSP </a:t>
            </a:r>
            <a:endParaRPr lang="en-US" altLang="zh-CN" sz="2400" dirty="0">
              <a:latin typeface="Times New Roman"/>
              <a:ea typeface="Times New Roman"/>
            </a:endParaRPr>
          </a:p>
          <a:p>
            <a:pPr marL="342900" indent="-342900">
              <a:buFont typeface="Wingdings" panose="05000000000000000000" pitchFamily="2" charset="2"/>
              <a:buChar char="§"/>
            </a:pPr>
            <a:r>
              <a:rPr lang="en-US" altLang="zh-CN" sz="2400" dirty="0">
                <a:solidFill>
                  <a:srgbClr val="000000"/>
                </a:solidFill>
                <a:latin typeface="Arial"/>
              </a:rPr>
              <a:t> </a:t>
            </a:r>
            <a:r>
              <a:rPr lang="en-US" altLang="zh-CN" sz="2400" spc="150" dirty="0">
                <a:solidFill>
                  <a:srgbClr val="000000"/>
                </a:solidFill>
                <a:latin typeface="Arial"/>
                <a:cs typeface="Arial"/>
              </a:rPr>
              <a:t> </a:t>
            </a:r>
            <a:r>
              <a:rPr lang="en-US" altLang="zh-CN" sz="2400" b="1" dirty="0">
                <a:solidFill>
                  <a:srgbClr val="000000"/>
                </a:solidFill>
                <a:latin typeface="Times New Roman"/>
                <a:ea typeface="Times New Roman"/>
              </a:rPr>
              <a:t>Cú</a:t>
            </a:r>
            <a:r>
              <a:rPr lang="en-US" altLang="zh-CN" sz="2400" b="1" spc="135" dirty="0">
                <a:solidFill>
                  <a:srgbClr val="000000"/>
                </a:solidFill>
                <a:latin typeface="Times New Roman"/>
                <a:cs typeface="Times New Roman"/>
              </a:rPr>
              <a:t> </a:t>
            </a:r>
            <a:r>
              <a:rPr lang="en-US" altLang="zh-CN" sz="2400" b="1" dirty="0">
                <a:solidFill>
                  <a:srgbClr val="000000"/>
                </a:solidFill>
                <a:latin typeface="Times New Roman"/>
                <a:ea typeface="Times New Roman"/>
              </a:rPr>
              <a:t>pháp</a:t>
            </a:r>
            <a:r>
              <a:rPr lang="en-US" altLang="zh-CN" sz="3200" b="1" dirty="0">
                <a:solidFill>
                  <a:srgbClr val="FF0000"/>
                </a:solidFill>
                <a:latin typeface="Times New Roman"/>
                <a:ea typeface="Times New Roman"/>
              </a:rPr>
              <a:t>:&lt;%@</a:t>
            </a:r>
            <a:r>
              <a:rPr lang="en-US" altLang="zh-CN" sz="3200" b="1" spc="135" dirty="0">
                <a:solidFill>
                  <a:srgbClr val="FF0000"/>
                </a:solidFill>
                <a:latin typeface="Times New Roman"/>
                <a:cs typeface="Times New Roman"/>
              </a:rPr>
              <a:t> </a:t>
            </a:r>
            <a:r>
              <a:rPr lang="en-US" altLang="zh-CN" sz="3200" b="1" dirty="0">
                <a:solidFill>
                  <a:srgbClr val="FF0000"/>
                </a:solidFill>
                <a:latin typeface="Times New Roman"/>
                <a:ea typeface="Times New Roman"/>
              </a:rPr>
              <a:t>directive</a:t>
            </a:r>
            <a:r>
              <a:rPr lang="en-US" altLang="zh-CN" sz="3200" b="1" spc="135" dirty="0">
                <a:solidFill>
                  <a:srgbClr val="FF0000"/>
                </a:solidFill>
                <a:latin typeface="Times New Roman"/>
                <a:cs typeface="Times New Roman"/>
              </a:rPr>
              <a:t> </a:t>
            </a:r>
            <a:r>
              <a:rPr lang="en-US" altLang="zh-CN" sz="3200" b="1" dirty="0">
                <a:solidFill>
                  <a:srgbClr val="FF0000"/>
                </a:solidFill>
                <a:latin typeface="Times New Roman"/>
                <a:ea typeface="Times New Roman"/>
              </a:rPr>
              <a:t>attribute="value"</a:t>
            </a:r>
            <a:r>
              <a:rPr lang="en-US" altLang="zh-CN" sz="3200" b="1" spc="135" dirty="0">
                <a:solidFill>
                  <a:srgbClr val="FF0000"/>
                </a:solidFill>
                <a:latin typeface="Times New Roman"/>
                <a:cs typeface="Times New Roman"/>
              </a:rPr>
              <a:t> </a:t>
            </a:r>
            <a:r>
              <a:rPr lang="en-US" altLang="zh-CN" sz="3200" b="1" dirty="0">
                <a:solidFill>
                  <a:srgbClr val="FF0000"/>
                </a:solidFill>
                <a:latin typeface="Times New Roman"/>
                <a:ea typeface="Times New Roman"/>
              </a:rPr>
              <a:t>%&gt;</a:t>
            </a:r>
            <a:endParaRPr lang="en-US" altLang="zh-CN" sz="2400" b="1" dirty="0">
              <a:solidFill>
                <a:srgbClr val="FF0000"/>
              </a:solidFill>
              <a:latin typeface="Times New Roman"/>
              <a:ea typeface="Times New Roman"/>
            </a:endParaRPr>
          </a:p>
          <a:p>
            <a:pPr marL="342900" indent="-342900">
              <a:buFont typeface="Wingdings" panose="05000000000000000000" pitchFamily="2" charset="2"/>
              <a:buChar char="§"/>
            </a:pPr>
            <a:r>
              <a:rPr lang="en-US" altLang="zh-CN" sz="2400" dirty="0">
                <a:solidFill>
                  <a:srgbClr val="000000"/>
                </a:solidFill>
                <a:latin typeface="Times New Roman"/>
                <a:ea typeface="Times New Roman"/>
              </a:rPr>
              <a:t>   Có</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3</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loại</a:t>
            </a:r>
            <a:r>
              <a:rPr lang="en-US" altLang="zh-CN" sz="2400" spc="139" dirty="0">
                <a:solidFill>
                  <a:srgbClr val="000000"/>
                </a:solidFill>
                <a:latin typeface="Times New Roman"/>
                <a:cs typeface="Times New Roman"/>
              </a:rPr>
              <a:t> </a:t>
            </a:r>
            <a:r>
              <a:rPr lang="en-US" altLang="zh-CN" sz="2400" dirty="0">
                <a:solidFill>
                  <a:srgbClr val="000000"/>
                </a:solidFill>
                <a:latin typeface="Times New Roman"/>
                <a:ea typeface="Times New Roman"/>
              </a:rPr>
              <a:t>thẻ</a:t>
            </a:r>
            <a:r>
              <a:rPr lang="en-US" altLang="zh-CN" sz="2400" spc="145" dirty="0">
                <a:solidFill>
                  <a:srgbClr val="000000"/>
                </a:solidFill>
                <a:latin typeface="Times New Roman"/>
                <a:cs typeface="Times New Roman"/>
              </a:rPr>
              <a:t> </a:t>
            </a:r>
            <a:r>
              <a:rPr lang="en-US" altLang="zh-CN" sz="2400" dirty="0">
                <a:solidFill>
                  <a:srgbClr val="000000"/>
                </a:solidFill>
                <a:latin typeface="Times New Roman"/>
                <a:ea typeface="Times New Roman"/>
              </a:rPr>
              <a:t>chính: </a:t>
            </a:r>
            <a:endParaRPr lang="en-US" altLang="zh-CN" sz="2400" dirty="0">
              <a:solidFill>
                <a:srgbClr val="242424"/>
              </a:solidFill>
              <a:latin typeface="Times New Roman"/>
              <a:ea typeface="Times New Roman"/>
            </a:endParaRPr>
          </a:p>
          <a:p>
            <a:pPr marL="342900" indent="-342900">
              <a:buFont typeface="Arial" panose="020B0604020202020204" pitchFamily="34" charset="0"/>
              <a:buChar char="•"/>
            </a:pPr>
            <a:r>
              <a:rPr lang="en-US" altLang="zh-CN" sz="2400" b="1" spc="-215" dirty="0">
                <a:solidFill>
                  <a:srgbClr val="242424"/>
                </a:solidFill>
                <a:latin typeface="Times New Roman"/>
                <a:ea typeface="Times New Roman"/>
              </a:rPr>
              <a:t>Page          </a:t>
            </a:r>
            <a:r>
              <a:rPr lang="en-US" altLang="zh-CN" sz="2400" spc="-144" dirty="0">
                <a:solidFill>
                  <a:srgbClr val="242424"/>
                </a:solidFill>
                <a:latin typeface="Times New Roman"/>
                <a:ea typeface="Times New Roman"/>
              </a:rPr>
              <a:t>:    </a:t>
            </a:r>
            <a:r>
              <a:rPr lang="en-US" altLang="zh-CN" sz="2400" spc="-25" dirty="0">
                <a:solidFill>
                  <a:srgbClr val="242424"/>
                </a:solidFill>
                <a:latin typeface="Times New Roman"/>
                <a:ea typeface="Times New Roman"/>
              </a:rPr>
              <a:t>xử lí thông tin cho trang với </a:t>
            </a:r>
            <a:r>
              <a:rPr lang="en-US" altLang="zh-CN" sz="2400" dirty="0">
                <a:solidFill>
                  <a:srgbClr val="000000"/>
                </a:solidFill>
                <a:latin typeface="Times New Roman"/>
                <a:ea typeface="Times New Roman"/>
              </a:rPr>
              <a:t>nhiều</a:t>
            </a:r>
            <a:r>
              <a:rPr lang="en-US" altLang="zh-CN" sz="2400" spc="64" dirty="0">
                <a:solidFill>
                  <a:srgbClr val="000000"/>
                </a:solidFill>
                <a:latin typeface="Times New Roman"/>
                <a:cs typeface="Times New Roman"/>
              </a:rPr>
              <a:t> </a:t>
            </a:r>
            <a:r>
              <a:rPr lang="en-US" altLang="zh-CN" sz="2400" dirty="0">
                <a:solidFill>
                  <a:srgbClr val="000000"/>
                </a:solidFill>
                <a:latin typeface="Times New Roman"/>
                <a:ea typeface="Times New Roman"/>
              </a:rPr>
              <a:t>tuỳ</a:t>
            </a:r>
            <a:r>
              <a:rPr lang="en-US" altLang="zh-CN" sz="2400" spc="69" dirty="0">
                <a:solidFill>
                  <a:srgbClr val="000000"/>
                </a:solidFill>
                <a:latin typeface="Times New Roman"/>
                <a:cs typeface="Times New Roman"/>
              </a:rPr>
              <a:t> </a:t>
            </a:r>
            <a:r>
              <a:rPr lang="en-US" altLang="zh-CN" sz="2400" dirty="0">
                <a:solidFill>
                  <a:srgbClr val="000000"/>
                </a:solidFill>
                <a:latin typeface="Times New Roman"/>
                <a:ea typeface="Times New Roman"/>
              </a:rPr>
              <a:t>chọn import</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 contentType, pageEncoding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language</a:t>
            </a:r>
            <a:r>
              <a:rPr lang="en-US" altLang="zh-CN" sz="2400" dirty="0">
                <a:solidFill>
                  <a:srgbClr val="000000"/>
                </a:solidFill>
                <a:latin typeface="Times New Roman"/>
                <a:cs typeface="Times New Roman"/>
              </a:rPr>
              <a:t> …</a:t>
            </a:r>
            <a:endParaRPr lang="en-US" altLang="zh-CN" sz="2400" spc="-30" dirty="0">
              <a:solidFill>
                <a:srgbClr val="242424"/>
              </a:solidFill>
              <a:latin typeface="Times New Roman"/>
              <a:ea typeface="Times New Roman"/>
            </a:endParaRPr>
          </a:p>
          <a:p>
            <a:pPr marL="342900" indent="-342900">
              <a:buFont typeface="Arial" panose="020B0604020202020204" pitchFamily="34" charset="0"/>
              <a:buChar char="•"/>
            </a:pPr>
            <a:r>
              <a:rPr lang="en-US" altLang="zh-CN" sz="2400" b="1" spc="-154" dirty="0">
                <a:solidFill>
                  <a:srgbClr val="242424"/>
                </a:solidFill>
                <a:latin typeface="Times New Roman"/>
                <a:ea typeface="Times New Roman"/>
              </a:rPr>
              <a:t>Include  </a:t>
            </a:r>
            <a:r>
              <a:rPr lang="en-US" altLang="zh-CN" sz="2400" spc="-144" dirty="0">
                <a:solidFill>
                  <a:srgbClr val="242424"/>
                </a:solidFill>
                <a:latin typeface="Times New Roman"/>
                <a:ea typeface="Times New Roman"/>
              </a:rPr>
              <a:t>:   </a:t>
            </a:r>
            <a:r>
              <a:rPr lang="en-US" altLang="zh-CN" sz="2400" dirty="0">
                <a:solidFill>
                  <a:srgbClr val="000000"/>
                </a:solidFill>
                <a:latin typeface="Times New Roman"/>
                <a:ea typeface="Times New Roman"/>
              </a:rPr>
              <a:t>chỉ</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định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cho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trình</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biên</a:t>
            </a:r>
            <a:r>
              <a:rPr lang="en-US" altLang="zh-CN" sz="2400" spc="-34" dirty="0">
                <a:solidFill>
                  <a:srgbClr val="000000"/>
                </a:solidFill>
                <a:latin typeface="Times New Roman"/>
                <a:cs typeface="Times New Roman"/>
              </a:rPr>
              <a:t> </a:t>
            </a:r>
            <a:r>
              <a:rPr lang="en-US" altLang="zh-CN" sz="2400" dirty="0">
                <a:solidFill>
                  <a:srgbClr val="000000"/>
                </a:solidFill>
                <a:latin typeface="Times New Roman"/>
                <a:ea typeface="Times New Roman"/>
              </a:rPr>
              <a:t>dịch  gộp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tập</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tin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vào</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trang.</a:t>
            </a:r>
          </a:p>
          <a:p>
            <a:pPr marL="342900" indent="-342900">
              <a:buFont typeface="Arial" panose="020B0604020202020204" pitchFamily="34" charset="0"/>
              <a:buChar char="•"/>
            </a:pPr>
            <a:r>
              <a:rPr lang="en-US" altLang="zh-CN" sz="2400" b="1" spc="-170" dirty="0">
                <a:solidFill>
                  <a:srgbClr val="242424"/>
                </a:solidFill>
                <a:latin typeface="Times New Roman"/>
                <a:ea typeface="Times New Roman"/>
              </a:rPr>
              <a:t>Taglib     </a:t>
            </a:r>
            <a:r>
              <a:rPr lang="en-US" altLang="zh-CN" sz="2400" spc="-144" dirty="0">
                <a:solidFill>
                  <a:srgbClr val="242424"/>
                </a:solidFill>
                <a:latin typeface="Times New Roman"/>
                <a:ea typeface="Times New Roman"/>
              </a:rPr>
              <a:t>: </a:t>
            </a:r>
            <a:r>
              <a:rPr lang="en-US" altLang="zh-CN" sz="2400" dirty="0">
                <a:solidFill>
                  <a:srgbClr val="000000"/>
                </a:solidFill>
                <a:latin typeface="Times New Roman"/>
                <a:ea typeface="Times New Roman"/>
              </a:rPr>
              <a:t>khai</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báo</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việc</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dùng</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một</a:t>
            </a:r>
            <a:r>
              <a:rPr lang="en-US" altLang="zh-CN" sz="2400" spc="-50" dirty="0">
                <a:solidFill>
                  <a:srgbClr val="000000"/>
                </a:solidFill>
                <a:latin typeface="Times New Roman"/>
                <a:cs typeface="Times New Roman"/>
              </a:rPr>
              <a:t> </a:t>
            </a:r>
            <a:r>
              <a:rPr lang="en-US" altLang="zh-CN" sz="2400" dirty="0">
                <a:solidFill>
                  <a:srgbClr val="000000"/>
                </a:solidFill>
                <a:latin typeface="Times New Roman"/>
                <a:ea typeface="Times New Roman"/>
              </a:rPr>
              <a:t>thư viện</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thẻ</a:t>
            </a:r>
            <a:r>
              <a:rPr lang="en-US" altLang="zh-CN" sz="2400" dirty="0">
                <a:solidFill>
                  <a:srgbClr val="000000"/>
                </a:solidFill>
                <a:latin typeface="Times New Roman"/>
                <a:cs typeface="Times New Roman"/>
              </a:rPr>
              <a:t> </a:t>
            </a:r>
            <a:r>
              <a:rPr lang="en-US" altLang="zh-CN" sz="2400" dirty="0">
                <a:solidFill>
                  <a:srgbClr val="000000"/>
                </a:solidFill>
                <a:latin typeface="Times New Roman"/>
                <a:ea typeface="Times New Roman"/>
              </a:rPr>
              <a:t>trong</a:t>
            </a:r>
            <a:r>
              <a:rPr lang="en-US" altLang="zh-CN" sz="2400" spc="20" dirty="0">
                <a:solidFill>
                  <a:srgbClr val="000000"/>
                </a:solidFill>
                <a:latin typeface="Times New Roman"/>
                <a:cs typeface="Times New Roman"/>
              </a:rPr>
              <a:t> </a:t>
            </a:r>
            <a:r>
              <a:rPr lang="en-US" altLang="zh-CN" sz="2400" dirty="0">
                <a:solidFill>
                  <a:srgbClr val="000000"/>
                </a:solidFill>
                <a:latin typeface="Times New Roman"/>
                <a:ea typeface="Times New Roman"/>
              </a:rPr>
              <a:t>trang, có thuộc tính </a:t>
            </a:r>
            <a:r>
              <a:rPr lang="en-US" sz="2400" spc="-5" dirty="0">
                <a:solidFill>
                  <a:srgbClr val="001F5F"/>
                </a:solidFill>
                <a:latin typeface="Courier New"/>
                <a:cs typeface="Courier New"/>
              </a:rPr>
              <a:t>uri, prefix</a:t>
            </a:r>
          </a:p>
          <a:p>
            <a:pPr marL="342900" indent="-342900">
              <a:buFont typeface="Arial" panose="020B0604020202020204" pitchFamily="34" charset="0"/>
              <a:buChar char="•"/>
            </a:pPr>
            <a:r>
              <a:rPr lang="en-US" sz="2400" spc="-5" dirty="0">
                <a:solidFill>
                  <a:srgbClr val="C00000"/>
                </a:solidFill>
                <a:latin typeface="Courier New"/>
                <a:cs typeface="Courier New"/>
              </a:rPr>
              <a:t>VD: </a:t>
            </a:r>
            <a:endParaRPr lang="en-US" sz="2400" dirty="0">
              <a:solidFill>
                <a:srgbClr val="C00000"/>
              </a:solidFill>
              <a:latin typeface="Courier New"/>
              <a:cs typeface="Courier New"/>
            </a:endParaRPr>
          </a:p>
        </p:txBody>
      </p:sp>
      <p:sp>
        <p:nvSpPr>
          <p:cNvPr id="8" name="TextBox 72">
            <a:extLst>
              <a:ext uri="{FF2B5EF4-FFF2-40B4-BE49-F238E27FC236}">
                <a16:creationId xmlns:a16="http://schemas.microsoft.com/office/drawing/2014/main" id="{0D6B67E0-7EC8-4F58-A307-3DB52508BFC5}"/>
              </a:ext>
            </a:extLst>
          </p:cNvPr>
          <p:cNvSpPr txBox="1"/>
          <p:nvPr/>
        </p:nvSpPr>
        <p:spPr>
          <a:xfrm>
            <a:off x="2574678" y="5037668"/>
            <a:ext cx="10737720" cy="283154"/>
          </a:xfrm>
          <a:prstGeom prst="rect">
            <a:avLst/>
          </a:prstGeom>
          <a:noFill/>
        </p:spPr>
        <p:txBody>
          <a:bodyPr wrap="square" lIns="0" tIns="0" rIns="0" bIns="0" rtlCol="0">
            <a:spAutoFit/>
          </a:bodyPr>
          <a:lstStyle/>
          <a:p>
            <a:pPr>
              <a:lnSpc>
                <a:spcPct val="91666"/>
              </a:lnSpc>
            </a:pPr>
            <a:r>
              <a:rPr lang="en-US" altLang="zh-CN" sz="2000" dirty="0">
                <a:solidFill>
                  <a:srgbClr val="000000"/>
                </a:solidFill>
                <a:latin typeface="Courier New"/>
                <a:ea typeface="Courier New"/>
              </a:rPr>
              <a:t>&lt;%@page</a:t>
            </a:r>
            <a:r>
              <a:rPr lang="en-US" altLang="zh-CN" sz="2000" dirty="0">
                <a:solidFill>
                  <a:srgbClr val="000000"/>
                </a:solidFill>
                <a:latin typeface="Courier New"/>
                <a:cs typeface="Courier New"/>
              </a:rPr>
              <a:t> </a:t>
            </a:r>
            <a:r>
              <a:rPr lang="en-US" altLang="zh-CN" sz="2000" dirty="0">
                <a:solidFill>
                  <a:srgbClr val="000000"/>
                </a:solidFill>
                <a:latin typeface="Courier New"/>
                <a:ea typeface="Courier New"/>
              </a:rPr>
              <a:t>import="java.util.Date"</a:t>
            </a:r>
            <a:r>
              <a:rPr lang="en-US" altLang="zh-CN" sz="2000" spc="-209" dirty="0">
                <a:solidFill>
                  <a:srgbClr val="000000"/>
                </a:solidFill>
                <a:latin typeface="Courier New"/>
                <a:cs typeface="Courier New"/>
              </a:rPr>
              <a:t> </a:t>
            </a:r>
            <a:r>
              <a:rPr lang="en-US" altLang="zh-CN" sz="2000" dirty="0">
                <a:solidFill>
                  <a:srgbClr val="000000"/>
                </a:solidFill>
                <a:latin typeface="Courier New"/>
                <a:ea typeface="Courier New"/>
              </a:rPr>
              <a:t>%&gt;</a:t>
            </a:r>
          </a:p>
        </p:txBody>
      </p:sp>
      <p:sp>
        <p:nvSpPr>
          <p:cNvPr id="9" name="TextBox 72">
            <a:extLst>
              <a:ext uri="{FF2B5EF4-FFF2-40B4-BE49-F238E27FC236}">
                <a16:creationId xmlns:a16="http://schemas.microsoft.com/office/drawing/2014/main" id="{5606218F-EEEE-4C2C-A055-159152CCA064}"/>
              </a:ext>
            </a:extLst>
          </p:cNvPr>
          <p:cNvSpPr txBox="1"/>
          <p:nvPr/>
        </p:nvSpPr>
        <p:spPr>
          <a:xfrm>
            <a:off x="2606344" y="5420597"/>
            <a:ext cx="11036711" cy="2154436"/>
          </a:xfrm>
          <a:prstGeom prst="rect">
            <a:avLst/>
          </a:prstGeom>
          <a:noFill/>
        </p:spPr>
        <p:txBody>
          <a:bodyPr wrap="square" lIns="0" tIns="0" rIns="0" bIns="0" rtlCol="0">
            <a:spAutoFit/>
          </a:bodyPr>
          <a:lstStyle/>
          <a:p>
            <a:pPr hangingPunct="0"/>
            <a:r>
              <a:rPr lang="en-US" altLang="zh-CN" sz="2000" dirty="0">
                <a:solidFill>
                  <a:srgbClr val="000000"/>
                </a:solidFill>
                <a:latin typeface="Courier New" panose="02070309020205020404" pitchFamily="49" charset="0"/>
                <a:ea typeface="Calibri"/>
                <a:cs typeface="Courier New" panose="02070309020205020404" pitchFamily="49" charset="0"/>
              </a:rPr>
              <a:t>&lt;%  </a:t>
            </a:r>
          </a:p>
          <a:p>
            <a:pPr hangingPunct="0"/>
            <a:r>
              <a:rPr lang="en-US" altLang="zh-CN" sz="2000" dirty="0">
                <a:solidFill>
                  <a:srgbClr val="000000"/>
                </a:solidFill>
                <a:latin typeface="Courier New" panose="02070309020205020404" pitchFamily="49" charset="0"/>
                <a:ea typeface="Calibri"/>
                <a:cs typeface="Courier New" panose="02070309020205020404" pitchFamily="49" charset="0"/>
              </a:rPr>
              <a:t>	@taglib</a:t>
            </a:r>
            <a:r>
              <a:rPr lang="en-US" altLang="zh-CN" sz="2000" spc="-314" dirty="0">
                <a:solidFill>
                  <a:srgbClr val="000000"/>
                </a:solidFill>
                <a:latin typeface="Courier New" panose="02070309020205020404" pitchFamily="49" charset="0"/>
                <a:cs typeface="Courier New" panose="02070309020205020404" pitchFamily="49" charset="0"/>
              </a:rPr>
              <a:t> </a:t>
            </a:r>
            <a:r>
              <a:rPr lang="en-US" altLang="zh-CN" sz="2000" spc="10" dirty="0">
                <a:solidFill>
                  <a:srgbClr val="000000"/>
                </a:solidFill>
                <a:latin typeface="Courier New" panose="02070309020205020404" pitchFamily="49" charset="0"/>
                <a:ea typeface="Calibri"/>
                <a:cs typeface="Courier New" panose="02070309020205020404" pitchFamily="49" charset="0"/>
              </a:rPr>
              <a:t>uri=</a:t>
            </a:r>
            <a:r>
              <a:rPr lang="en-US" altLang="zh-CN" sz="2000" dirty="0">
                <a:solidFill>
                  <a:srgbClr val="000000"/>
                </a:solidFill>
                <a:latin typeface="Courier New" panose="02070309020205020404" pitchFamily="49" charset="0"/>
                <a:ea typeface="Calibri"/>
                <a:cs typeface="Courier New" panose="02070309020205020404" pitchFamily="49" charset="0"/>
              </a:rPr>
              <a:t>"http://jakarta.apache.org/</a:t>
            </a:r>
          </a:p>
          <a:p>
            <a:pPr hangingPunct="0"/>
            <a:r>
              <a:rPr lang="en-US" altLang="zh-CN" sz="2000" dirty="0">
                <a:solidFill>
                  <a:srgbClr val="000000"/>
                </a:solidFill>
                <a:latin typeface="Courier New" panose="02070309020205020404" pitchFamily="49" charset="0"/>
                <a:ea typeface="Calibri"/>
                <a:cs typeface="Courier New" panose="02070309020205020404" pitchFamily="49" charset="0"/>
              </a:rPr>
              <a:t>	struts/tags</a:t>
            </a:r>
            <a:r>
              <a:rPr lang="en-US" altLang="zh-CN" sz="2000" spc="160" dirty="0">
                <a:solidFill>
                  <a:srgbClr val="000000"/>
                </a:solidFill>
                <a:latin typeface="Courier New" panose="02070309020205020404" pitchFamily="49" charset="0"/>
                <a:ea typeface="Calibri"/>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spc="-5" dirty="0">
                <a:solidFill>
                  <a:srgbClr val="000000"/>
                </a:solidFill>
                <a:latin typeface="Courier New" panose="02070309020205020404" pitchFamily="49" charset="0"/>
                <a:ea typeface="Calibri"/>
                <a:cs typeface="Courier New" panose="02070309020205020404" pitchFamily="49" charset="0"/>
              </a:rPr>
              <a:t>html"</a:t>
            </a:r>
            <a:r>
              <a:rPr lang="en-US" altLang="zh-CN" sz="2000" spc="-10" dirty="0">
                <a:solidFill>
                  <a:srgbClr val="000000"/>
                </a:solidFill>
                <a:latin typeface="Courier New" panose="02070309020205020404" pitchFamily="49" charset="0"/>
                <a:cs typeface="Courier New" panose="02070309020205020404" pitchFamily="49" charset="0"/>
              </a:rPr>
              <a:t> </a:t>
            </a:r>
            <a:r>
              <a:rPr lang="en-US" altLang="zh-CN" sz="2000" spc="-5" dirty="0">
                <a:solidFill>
                  <a:srgbClr val="000000"/>
                </a:solidFill>
                <a:latin typeface="Courier New" panose="02070309020205020404" pitchFamily="49" charset="0"/>
                <a:ea typeface="Calibri"/>
                <a:cs typeface="Courier New" panose="02070309020205020404" pitchFamily="49" charset="0"/>
              </a:rPr>
              <a:t>prefix="html“</a:t>
            </a:r>
          </a:p>
          <a:p>
            <a:pPr hangingPunct="0"/>
            <a:r>
              <a:rPr lang="en-US" altLang="zh-CN" sz="2000" spc="-5" dirty="0">
                <a:solidFill>
                  <a:srgbClr val="000000"/>
                </a:solidFill>
                <a:latin typeface="Courier New" panose="02070309020205020404" pitchFamily="49" charset="0"/>
                <a:ea typeface="Calibri"/>
                <a:cs typeface="Courier New" panose="02070309020205020404" pitchFamily="49" charset="0"/>
              </a:rPr>
              <a:t>%&gt;</a:t>
            </a:r>
          </a:p>
          <a:p>
            <a:r>
              <a:rPr lang="en-US" altLang="zh-CN" sz="2000" dirty="0">
                <a:solidFill>
                  <a:srgbClr val="000000"/>
                </a:solidFill>
                <a:latin typeface="Courier New" panose="02070309020205020404" pitchFamily="49" charset="0"/>
                <a:ea typeface="Times New Roman"/>
                <a:cs typeface="Courier New" panose="02070309020205020404" pitchFamily="49" charset="0"/>
              </a:rPr>
              <a:t> </a:t>
            </a:r>
            <a:endParaRPr lang="en-US" altLang="zh-CN" sz="2000" dirty="0">
              <a:solidFill>
                <a:srgbClr val="000000"/>
              </a:solidFill>
              <a:latin typeface="Courier New" panose="02070309020205020404" pitchFamily="49" charset="0"/>
              <a:ea typeface="Courier New"/>
              <a:cs typeface="Courier New" panose="02070309020205020404" pitchFamily="49" charset="0"/>
            </a:endParaRPr>
          </a:p>
          <a:p>
            <a:endParaRPr lang="en-US" altLang="zh-CN" sz="2000" dirty="0">
              <a:solidFill>
                <a:srgbClr val="000000"/>
              </a:solidFill>
              <a:latin typeface="Courier New" panose="02070309020205020404" pitchFamily="49" charset="0"/>
              <a:ea typeface="Courier New"/>
              <a:cs typeface="Courier New" panose="02070309020205020404" pitchFamily="49" charset="0"/>
            </a:endParaRPr>
          </a:p>
          <a:p>
            <a:endParaRPr lang="en-US" altLang="zh-CN" sz="2000" dirty="0">
              <a:solidFill>
                <a:srgbClr val="242424"/>
              </a:solidFill>
              <a:latin typeface="Courier New" panose="02070309020205020404" pitchFamily="49" charset="0"/>
              <a:ea typeface="Times New Roman"/>
              <a:cs typeface="Courier New" panose="02070309020205020404" pitchFamily="49" charset="0"/>
            </a:endParaRPr>
          </a:p>
        </p:txBody>
      </p:sp>
      <p:sp>
        <p:nvSpPr>
          <p:cNvPr id="19" name="Oval 18">
            <a:extLst>
              <a:ext uri="{FF2B5EF4-FFF2-40B4-BE49-F238E27FC236}">
                <a16:creationId xmlns:a16="http://schemas.microsoft.com/office/drawing/2014/main" id="{552E9829-906D-4BD2-BDDB-FF244CAB917E}"/>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20" name="TextBox 19">
            <a:extLst>
              <a:ext uri="{FF2B5EF4-FFF2-40B4-BE49-F238E27FC236}">
                <a16:creationId xmlns:a16="http://schemas.microsoft.com/office/drawing/2014/main" id="{81F5D482-E4D0-44E4-BF2E-F31F91C6AB31}"/>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2C653AD3-4DBC-4C36-80A1-51A4C175416C}"/>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6089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
            <a:extLst>
              <a:ext uri="{FF2B5EF4-FFF2-40B4-BE49-F238E27FC236}">
                <a16:creationId xmlns:a16="http://schemas.microsoft.com/office/drawing/2014/main" id="{76BDB41A-D567-4680-A021-463AC4E09765}"/>
              </a:ext>
            </a:extLst>
          </p:cNvPr>
          <p:cNvSpPr/>
          <p:nvPr/>
        </p:nvSpPr>
        <p:spPr>
          <a:xfrm rot="10800000">
            <a:off x="3487475" y="5415023"/>
            <a:ext cx="877098" cy="877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 name="Shape 149">
            <a:extLst>
              <a:ext uri="{FF2B5EF4-FFF2-40B4-BE49-F238E27FC236}">
                <a16:creationId xmlns:a16="http://schemas.microsoft.com/office/drawing/2014/main" id="{57918154-79F4-426A-936E-717902E76795}"/>
              </a:ext>
            </a:extLst>
          </p:cNvPr>
          <p:cNvSpPr/>
          <p:nvPr/>
        </p:nvSpPr>
        <p:spPr>
          <a:xfrm flipV="1">
            <a:off x="6344924" y="695512"/>
            <a:ext cx="4271415" cy="1552"/>
          </a:xfrm>
          <a:prstGeom prst="line">
            <a:avLst/>
          </a:prstGeom>
          <a:ln w="63500">
            <a:solidFill>
              <a:schemeClr val="accent6"/>
            </a:solidFill>
            <a:miter lim="400000"/>
          </a:ln>
        </p:spPr>
        <p:txBody>
          <a:bodyPr lIns="25400" tIns="25400" rIns="25400" bIns="25400" anchor="ctr"/>
          <a:lstStyle/>
          <a:p>
            <a:pPr>
              <a:defRPr sz="3200"/>
            </a:pPr>
            <a:endParaRPr sz="1600"/>
          </a:p>
        </p:txBody>
      </p:sp>
      <p:sp>
        <p:nvSpPr>
          <p:cNvPr id="4" name="Shape 150">
            <a:extLst>
              <a:ext uri="{FF2B5EF4-FFF2-40B4-BE49-F238E27FC236}">
                <a16:creationId xmlns:a16="http://schemas.microsoft.com/office/drawing/2014/main" id="{751193A2-F9D7-4A2B-B449-B22AC6F48287}"/>
              </a:ext>
            </a:extLst>
          </p:cNvPr>
          <p:cNvSpPr/>
          <p:nvPr/>
        </p:nvSpPr>
        <p:spPr>
          <a:xfrm rot="10800000">
            <a:off x="11332101" y="1124465"/>
            <a:ext cx="1472568" cy="14725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5" name="Shape 151">
            <a:extLst>
              <a:ext uri="{FF2B5EF4-FFF2-40B4-BE49-F238E27FC236}">
                <a16:creationId xmlns:a16="http://schemas.microsoft.com/office/drawing/2014/main" id="{EBC554C3-ACF7-460F-8C23-D072488E9543}"/>
              </a:ext>
            </a:extLst>
          </p:cNvPr>
          <p:cNvSpPr/>
          <p:nvPr/>
        </p:nvSpPr>
        <p:spPr>
          <a:xfrm>
            <a:off x="8910156" y="58165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6" name="Shape 152">
            <a:extLst>
              <a:ext uri="{FF2B5EF4-FFF2-40B4-BE49-F238E27FC236}">
                <a16:creationId xmlns:a16="http://schemas.microsoft.com/office/drawing/2014/main" id="{48556AA4-158F-4710-9A72-C55FEA5B2777}"/>
              </a:ext>
            </a:extLst>
          </p:cNvPr>
          <p:cNvSpPr/>
          <p:nvPr/>
        </p:nvSpPr>
        <p:spPr>
          <a:xfrm rot="10800000">
            <a:off x="9021986" y="5604667"/>
            <a:ext cx="532841" cy="5328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Shape 141">
            <a:extLst>
              <a:ext uri="{FF2B5EF4-FFF2-40B4-BE49-F238E27FC236}">
                <a16:creationId xmlns:a16="http://schemas.microsoft.com/office/drawing/2014/main" id="{7F7CC036-B7D3-413E-ABE7-422223616612}"/>
              </a:ext>
            </a:extLst>
          </p:cNvPr>
          <p:cNvSpPr/>
          <p:nvPr/>
        </p:nvSpPr>
        <p:spPr>
          <a:xfrm>
            <a:off x="2600316" y="5664406"/>
            <a:ext cx="1472568" cy="14725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8" name="Shape 139">
            <a:extLst>
              <a:ext uri="{FF2B5EF4-FFF2-40B4-BE49-F238E27FC236}">
                <a16:creationId xmlns:a16="http://schemas.microsoft.com/office/drawing/2014/main" id="{1D4982FE-6FA7-428C-8B87-A3F7D82F14D4}"/>
              </a:ext>
            </a:extLst>
          </p:cNvPr>
          <p:cNvSpPr/>
          <p:nvPr/>
        </p:nvSpPr>
        <p:spPr>
          <a:xfrm>
            <a:off x="-630594" y="881252"/>
            <a:ext cx="1392300" cy="1309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9" name="object 2">
            <a:extLst>
              <a:ext uri="{FF2B5EF4-FFF2-40B4-BE49-F238E27FC236}">
                <a16:creationId xmlns:a16="http://schemas.microsoft.com/office/drawing/2014/main" id="{9C8FC2ED-D63A-45E2-8BE7-C692D181BE73}"/>
              </a:ext>
            </a:extLst>
          </p:cNvPr>
          <p:cNvSpPr txBox="1">
            <a:spLocks/>
          </p:cNvSpPr>
          <p:nvPr/>
        </p:nvSpPr>
        <p:spPr>
          <a:xfrm>
            <a:off x="1155348" y="1154114"/>
            <a:ext cx="8981440" cy="1133644"/>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400" spc="-135" dirty="0">
                <a:solidFill>
                  <a:srgbClr val="C00000"/>
                </a:solidFill>
                <a:latin typeface="Times New Roman" panose="02020603050405020304" pitchFamily="18" charset="0"/>
                <a:cs typeface="Times New Roman" panose="02020603050405020304" pitchFamily="18" charset="0"/>
              </a:rPr>
              <a:t>Hoạt động áp dụng!!:  </a:t>
            </a:r>
            <a:r>
              <a:rPr lang="en-US" sz="2400" spc="-170" dirty="0">
                <a:latin typeface="Times New Roman" panose="02020603050405020304" pitchFamily="18" charset="0"/>
                <a:cs typeface="Times New Roman" panose="02020603050405020304" pitchFamily="18" charset="0"/>
              </a:rPr>
              <a:t>tạo ra  </a:t>
            </a:r>
            <a:r>
              <a:rPr lang="en-US" sz="2400" spc="-145" dirty="0">
                <a:latin typeface="Times New Roman" panose="02020603050405020304" pitchFamily="18" charset="0"/>
                <a:cs typeface="Times New Roman" panose="02020603050405020304" pitchFamily="18" charset="0"/>
              </a:rPr>
              <a:t> 1  </a:t>
            </a:r>
            <a:r>
              <a:rPr lang="en-US" sz="2400" spc="-430" dirty="0">
                <a:latin typeface="Times New Roman" panose="02020603050405020304" pitchFamily="18" charset="0"/>
                <a:cs typeface="Times New Roman" panose="02020603050405020304" pitchFamily="18" charset="0"/>
              </a:rPr>
              <a:t>J  S P    </a:t>
            </a:r>
            <a:r>
              <a:rPr lang="en-US" sz="2400" spc="-204" dirty="0">
                <a:latin typeface="Times New Roman" panose="02020603050405020304" pitchFamily="18" charset="0"/>
                <a:cs typeface="Times New Roman" panose="02020603050405020304" pitchFamily="18" charset="0"/>
              </a:rPr>
              <a:t>Page, </a:t>
            </a:r>
            <a:r>
              <a:rPr lang="en-US" sz="2400" spc="-215" dirty="0">
                <a:latin typeface="Times New Roman" panose="02020603050405020304" pitchFamily="18" charset="0"/>
                <a:cs typeface="Times New Roman" panose="02020603050405020304" pitchFamily="18" charset="0"/>
              </a:rPr>
              <a:t>dùng  thành phần  </a:t>
            </a:r>
            <a:r>
              <a:rPr lang="en-US" sz="2400" spc="-180" dirty="0">
                <a:latin typeface="Times New Roman" panose="02020603050405020304" pitchFamily="18" charset="0"/>
                <a:cs typeface="Times New Roman" panose="02020603050405020304" pitchFamily="18" charset="0"/>
              </a:rPr>
              <a:t>Scripting  </a:t>
            </a:r>
            <a:r>
              <a:rPr lang="en-US" sz="2400" spc="-180" dirty="0">
                <a:solidFill>
                  <a:srgbClr val="FFC000"/>
                </a:solidFill>
                <a:latin typeface="Times New Roman" panose="02020603050405020304" pitchFamily="18" charset="0"/>
                <a:cs typeface="Times New Roman" panose="02020603050405020304" pitchFamily="18" charset="0"/>
              </a:rPr>
              <a:t>( </a:t>
            </a:r>
            <a:r>
              <a:rPr lang="en-US" altLang="zh-CN" sz="2000" b="1" dirty="0">
                <a:solidFill>
                  <a:srgbClr val="FFC000"/>
                </a:solidFill>
                <a:latin typeface="Times New Roman" panose="02020603050405020304" pitchFamily="18" charset="0"/>
                <a:ea typeface="Times New Roman"/>
                <a:cs typeface="Times New Roman" panose="02020603050405020304" pitchFamily="18" charset="0"/>
              </a:rPr>
              <a:t>EXPRESSION, SCRIPTLET,</a:t>
            </a:r>
            <a:r>
              <a:rPr lang="en-US" altLang="zh-CN" sz="2000" dirty="0">
                <a:solidFill>
                  <a:srgbClr val="FFC000"/>
                </a:solidFill>
                <a:latin typeface="Times New Roman" panose="02020603050405020304" pitchFamily="18" charset="0"/>
                <a:ea typeface="Arial"/>
                <a:cs typeface="Times New Roman" panose="02020603050405020304" pitchFamily="18" charset="0"/>
              </a:rPr>
              <a:t> </a:t>
            </a:r>
            <a:r>
              <a:rPr lang="en-US" altLang="zh-CN" sz="2000" spc="-125" dirty="0">
                <a:solidFill>
                  <a:srgbClr val="FFC000"/>
                </a:solidFill>
                <a:latin typeface="Times New Roman" panose="02020603050405020304" pitchFamily="18" charset="0"/>
                <a:cs typeface="Times New Roman" panose="02020603050405020304" pitchFamily="18" charset="0"/>
              </a:rPr>
              <a:t> </a:t>
            </a:r>
            <a:r>
              <a:rPr lang="en-US" altLang="zh-CN" sz="2000" b="1" dirty="0">
                <a:solidFill>
                  <a:srgbClr val="FFC000"/>
                </a:solidFill>
                <a:latin typeface="Times New Roman" panose="02020603050405020304" pitchFamily="18" charset="0"/>
                <a:ea typeface="Times New Roman"/>
                <a:cs typeface="Times New Roman" panose="02020603050405020304" pitchFamily="18" charset="0"/>
              </a:rPr>
              <a:t>DECLARATION</a:t>
            </a:r>
            <a:r>
              <a:rPr lang="en-US" altLang="zh-CN" sz="2400" b="1" dirty="0">
                <a:solidFill>
                  <a:srgbClr val="FFC000"/>
                </a:solidFill>
                <a:latin typeface="Times New Roman" panose="02020603050405020304" pitchFamily="18" charset="0"/>
                <a:ea typeface="Times New Roman"/>
                <a:cs typeface="Times New Roman" panose="02020603050405020304" pitchFamily="18" charset="0"/>
              </a:rPr>
              <a:t>)</a:t>
            </a:r>
            <a:r>
              <a:rPr lang="en-US" sz="2400" spc="-180" dirty="0">
                <a:solidFill>
                  <a:srgbClr val="FFC000"/>
                </a:solidFill>
                <a:latin typeface="Times New Roman" panose="02020603050405020304" pitchFamily="18" charset="0"/>
                <a:cs typeface="Times New Roman" panose="02020603050405020304" pitchFamily="18" charset="0"/>
              </a:rPr>
              <a:t>  </a:t>
            </a:r>
            <a:r>
              <a:rPr lang="en-US" sz="2400" spc="-160" dirty="0">
                <a:latin typeface="Times New Roman" panose="02020603050405020304" pitchFamily="18" charset="0"/>
                <a:cs typeface="Times New Roman" panose="02020603050405020304" pitchFamily="18" charset="0"/>
              </a:rPr>
              <a:t>and </a:t>
            </a:r>
            <a:r>
              <a:rPr lang="en-US" sz="2400" spc="-240" dirty="0">
                <a:solidFill>
                  <a:srgbClr val="FFC000"/>
                </a:solidFill>
                <a:latin typeface="Times New Roman" panose="02020603050405020304" pitchFamily="18" charset="0"/>
                <a:cs typeface="Times New Roman" panose="02020603050405020304" pitchFamily="18" charset="0"/>
              </a:rPr>
              <a:t>  </a:t>
            </a:r>
            <a:r>
              <a:rPr lang="en-US" sz="2000" b="1" spc="-160" dirty="0">
                <a:solidFill>
                  <a:srgbClr val="FFC000"/>
                </a:solidFill>
                <a:latin typeface="Times New Roman" panose="02020603050405020304" pitchFamily="18" charset="0"/>
                <a:cs typeface="Times New Roman" panose="02020603050405020304" pitchFamily="18" charset="0"/>
              </a:rPr>
              <a:t>DIRECTIVE  </a:t>
            </a:r>
            <a:r>
              <a:rPr lang="en-US" sz="2400" spc="-160" dirty="0">
                <a:latin typeface="Times New Roman" panose="02020603050405020304" pitchFamily="18" charset="0"/>
                <a:cs typeface="Times New Roman" panose="02020603050405020304" pitchFamily="18" charset="0"/>
              </a:rPr>
              <a:t>vừa nêu trên</a:t>
            </a:r>
          </a:p>
          <a:p>
            <a:pPr marL="12700">
              <a:lnSpc>
                <a:spcPct val="100000"/>
              </a:lnSpc>
              <a:spcBef>
                <a:spcPts val="100"/>
              </a:spcBef>
            </a:pPr>
            <a:r>
              <a:rPr lang="en-US" sz="2400" b="1" spc="-160" dirty="0" err="1">
                <a:solidFill>
                  <a:srgbClr val="FFC000"/>
                </a:solidFill>
                <a:latin typeface="Times New Roman" panose="02020603050405020304" pitchFamily="18" charset="0"/>
                <a:cs typeface="Times New Roman" panose="02020603050405020304" pitchFamily="18" charset="0"/>
              </a:rPr>
              <a:t>Hiển</a:t>
            </a:r>
            <a:r>
              <a:rPr lang="en-US" sz="2400" b="1" spc="-160" dirty="0">
                <a:solidFill>
                  <a:srgbClr val="FFC000"/>
                </a:solidFill>
                <a:latin typeface="Times New Roman" panose="02020603050405020304" pitchFamily="18" charset="0"/>
                <a:cs typeface="Times New Roman" panose="02020603050405020304" pitchFamily="18" charset="0"/>
              </a:rPr>
              <a:t> thị thời gian hiện tạo và tính tống các </a:t>
            </a:r>
            <a:r>
              <a:rPr lang="en-US" sz="2400" b="1" spc="-160" dirty="0" err="1">
                <a:solidFill>
                  <a:srgbClr val="FFC000"/>
                </a:solidFill>
                <a:latin typeface="Times New Roman" panose="02020603050405020304" pitchFamily="18" charset="0"/>
                <a:cs typeface="Times New Roman" panose="02020603050405020304" pitchFamily="18" charset="0"/>
              </a:rPr>
              <a:t>số</a:t>
            </a:r>
            <a:r>
              <a:rPr lang="en-US" sz="2400" b="1" spc="-160" dirty="0">
                <a:solidFill>
                  <a:srgbClr val="FFC000"/>
                </a:solidFill>
                <a:latin typeface="Times New Roman" panose="02020603050405020304" pitchFamily="18" charset="0"/>
                <a:cs typeface="Times New Roman" panose="02020603050405020304" pitchFamily="18" charset="0"/>
              </a:rPr>
              <a:t> </a:t>
            </a:r>
            <a:r>
              <a:rPr lang="en-US" sz="2400" b="1" spc="-160" dirty="0" err="1">
                <a:solidFill>
                  <a:srgbClr val="FFC000"/>
                </a:solidFill>
                <a:latin typeface="Times New Roman" panose="02020603050405020304" pitchFamily="18" charset="0"/>
                <a:cs typeface="Times New Roman" panose="02020603050405020304" pitchFamily="18" charset="0"/>
              </a:rPr>
              <a:t>hiển</a:t>
            </a:r>
            <a:r>
              <a:rPr lang="en-US" sz="2400" b="1" spc="-160" dirty="0">
                <a:solidFill>
                  <a:srgbClr val="FFC000"/>
                </a:solidFill>
                <a:latin typeface="Times New Roman" panose="02020603050405020304" pitchFamily="18" charset="0"/>
                <a:cs typeface="Times New Roman" panose="02020603050405020304" pitchFamily="18" charset="0"/>
              </a:rPr>
              <a:t> </a:t>
            </a:r>
            <a:r>
              <a:rPr lang="en-US" sz="2400" b="1" spc="-160" dirty="0" err="1">
                <a:solidFill>
                  <a:srgbClr val="FFC000"/>
                </a:solidFill>
                <a:latin typeface="Times New Roman" panose="02020603050405020304" pitchFamily="18" charset="0"/>
                <a:cs typeface="Times New Roman" panose="02020603050405020304" pitchFamily="18" charset="0"/>
              </a:rPr>
              <a:t>thị</a:t>
            </a:r>
            <a:r>
              <a:rPr lang="en-US" sz="2400" b="1" spc="-160" dirty="0">
                <a:solidFill>
                  <a:srgbClr val="FFC000"/>
                </a:solidFill>
                <a:latin typeface="Times New Roman" panose="02020603050405020304" pitchFamily="18" charset="0"/>
                <a:cs typeface="Times New Roman" panose="02020603050405020304" pitchFamily="18" charset="0"/>
              </a:rPr>
              <a:t> </a:t>
            </a:r>
            <a:endParaRPr lang="en-US" sz="2000" b="1" dirty="0">
              <a:solidFill>
                <a:srgbClr val="FFC000"/>
              </a:solidFill>
              <a:latin typeface="Times New Roman" panose="02020603050405020304" pitchFamily="18" charset="0"/>
              <a:cs typeface="Times New Roman" panose="02020603050405020304" pitchFamily="18" charset="0"/>
            </a:endParaRPr>
          </a:p>
        </p:txBody>
      </p:sp>
      <p:sp>
        <p:nvSpPr>
          <p:cNvPr id="10" name="object 2">
            <a:extLst>
              <a:ext uri="{FF2B5EF4-FFF2-40B4-BE49-F238E27FC236}">
                <a16:creationId xmlns:a16="http://schemas.microsoft.com/office/drawing/2014/main" id="{D1A6B72F-F66C-48F9-9FCD-347E4D0A5CEE}"/>
              </a:ext>
            </a:extLst>
          </p:cNvPr>
          <p:cNvSpPr txBox="1">
            <a:spLocks/>
          </p:cNvSpPr>
          <p:nvPr/>
        </p:nvSpPr>
        <p:spPr>
          <a:xfrm>
            <a:off x="761706" y="2481319"/>
            <a:ext cx="6593921" cy="335220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2400" spc="-135" dirty="0">
                <a:latin typeface="Arial" panose="020B0604020202020204" pitchFamily="34" charset="0"/>
                <a:cs typeface="Arial" panose="020B0604020202020204" pitchFamily="34" charset="0"/>
              </a:rPr>
              <a:t>-</a:t>
            </a:r>
          </a:p>
          <a:p>
            <a:pPr marL="12700">
              <a:lnSpc>
                <a:spcPct val="100000"/>
              </a:lnSpc>
              <a:spcBef>
                <a:spcPts val="100"/>
              </a:spcBef>
            </a:pPr>
            <a:r>
              <a:rPr lang="en-US" sz="2400" spc="-135" dirty="0">
                <a:latin typeface="Arial" panose="020B0604020202020204" pitchFamily="34" charset="0"/>
                <a:cs typeface="Arial" panose="020B0604020202020204" pitchFamily="34" charset="0"/>
              </a:rPr>
              <a:t> -Import package java.util trong trang JSP bằng cách dùng thuộc tính </a:t>
            </a:r>
            <a:r>
              <a:rPr lang="en-US" sz="2400" b="1" spc="-135" dirty="0">
                <a:latin typeface="Arial" panose="020B0604020202020204" pitchFamily="34" charset="0"/>
                <a:cs typeface="Arial" panose="020B0604020202020204" pitchFamily="34" charset="0"/>
              </a:rPr>
              <a:t>import</a:t>
            </a:r>
            <a:r>
              <a:rPr lang="en-US" sz="2400" spc="-135" dirty="0">
                <a:latin typeface="Arial" panose="020B0604020202020204" pitchFamily="34" charset="0"/>
                <a:cs typeface="Arial" panose="020B0604020202020204" pitchFamily="34" charset="0"/>
              </a:rPr>
              <a:t> của page </a:t>
            </a:r>
            <a:r>
              <a:rPr lang="en-US" sz="2400" b="1" spc="-135" dirty="0">
                <a:latin typeface="Arial" panose="020B0604020202020204" pitchFamily="34" charset="0"/>
                <a:cs typeface="Arial" panose="020B0604020202020204" pitchFamily="34" charset="0"/>
              </a:rPr>
              <a:t>directive</a:t>
            </a:r>
            <a:r>
              <a:rPr lang="en-US" sz="2400" spc="-135" dirty="0">
                <a:latin typeface="Arial" panose="020B0604020202020204" pitchFamily="34" charset="0"/>
                <a:cs typeface="Arial" panose="020B0604020202020204" pitchFamily="34" charset="0"/>
              </a:rPr>
              <a:t>.</a:t>
            </a:r>
          </a:p>
          <a:p>
            <a:pPr marL="12700">
              <a:lnSpc>
                <a:spcPct val="100000"/>
              </a:lnSpc>
              <a:spcBef>
                <a:spcPts val="100"/>
              </a:spcBef>
            </a:pPr>
            <a:r>
              <a:rPr lang="en-US" sz="2400" spc="-135" dirty="0">
                <a:latin typeface="Arial" panose="020B0604020202020204" pitchFamily="34" charset="0"/>
                <a:cs typeface="Arial" panose="020B0604020202020204" pitchFamily="34" charset="0"/>
              </a:rPr>
              <a:t>- Đặt Java làm ngôn ngữ lập trình cho trang JSP.</a:t>
            </a:r>
          </a:p>
          <a:p>
            <a:pPr marL="12700">
              <a:lnSpc>
                <a:spcPct val="100000"/>
              </a:lnSpc>
              <a:spcBef>
                <a:spcPts val="100"/>
              </a:spcBef>
            </a:pPr>
            <a:r>
              <a:rPr lang="en-US" sz="2400" spc="-135" dirty="0">
                <a:latin typeface="Arial" panose="020B0604020202020204" pitchFamily="34" charset="0"/>
                <a:cs typeface="Arial" panose="020B0604020202020204" pitchFamily="34" charset="0"/>
              </a:rPr>
              <a:t>- </a:t>
            </a:r>
            <a:r>
              <a:rPr lang="vi-VN" sz="2400" spc="-135" dirty="0">
                <a:latin typeface="Arial" panose="020B0604020202020204" pitchFamily="34" charset="0"/>
                <a:cs typeface="Arial" panose="020B0604020202020204" pitchFamily="34" charset="0"/>
              </a:rPr>
              <a:t>Ngày và giờ hiện tại của máy chủ Web sẽ được hiển thị bằng</a:t>
            </a:r>
            <a:r>
              <a:rPr lang="en-US" sz="2400" spc="-135" dirty="0">
                <a:latin typeface="Arial" panose="020B0604020202020204" pitchFamily="34" charset="0"/>
                <a:cs typeface="Arial" panose="020B0604020202020204" pitchFamily="34" charset="0"/>
              </a:rPr>
              <a:t>  j</a:t>
            </a:r>
            <a:r>
              <a:rPr lang="en-US" sz="2400" b="1" spc="-135" dirty="0">
                <a:latin typeface="Arial" panose="020B0604020202020204" pitchFamily="34" charset="0"/>
                <a:cs typeface="Arial" panose="020B0604020202020204" pitchFamily="34" charset="0"/>
              </a:rPr>
              <a:t>SP expression</a:t>
            </a:r>
          </a:p>
          <a:p>
            <a:pPr marL="12700">
              <a:lnSpc>
                <a:spcPct val="100000"/>
              </a:lnSpc>
              <a:spcBef>
                <a:spcPts val="100"/>
              </a:spcBef>
            </a:pPr>
            <a:r>
              <a:rPr lang="en-US" sz="2400" spc="-135" dirty="0">
                <a:latin typeface="Arial" panose="020B0604020202020204" pitchFamily="34" charset="0"/>
                <a:cs typeface="Arial" panose="020B0604020202020204" pitchFamily="34" charset="0"/>
              </a:rPr>
              <a:t> </a:t>
            </a:r>
          </a:p>
          <a:p>
            <a:pPr marL="12700">
              <a:lnSpc>
                <a:spcPct val="100000"/>
              </a:lnSpc>
              <a:spcBef>
                <a:spcPts val="100"/>
              </a:spcBef>
            </a:pPr>
            <a:r>
              <a:rPr lang="en-US" sz="2400" spc="-135" dirty="0">
                <a:latin typeface="Arial" panose="020B0604020202020204" pitchFamily="34" charset="0"/>
                <a:cs typeface="Arial" panose="020B0604020202020204" pitchFamily="34" charset="0"/>
              </a:rPr>
              <a:t>Kết quả=&gt;</a:t>
            </a:r>
          </a:p>
          <a:p>
            <a:pPr marL="12700">
              <a:lnSpc>
                <a:spcPct val="100000"/>
              </a:lnSpc>
              <a:spcBef>
                <a:spcPts val="100"/>
              </a:spcBef>
            </a:pPr>
            <a:endParaRPr lang="en-US" sz="2000" b="1" dirty="0">
              <a:latin typeface="Arial" panose="020B0604020202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F88236B7-47B2-4626-91C0-05C7C83B3341}"/>
              </a:ext>
            </a:extLst>
          </p:cNvPr>
          <p:cNvSpPr/>
          <p:nvPr/>
        </p:nvSpPr>
        <p:spPr>
          <a:xfrm>
            <a:off x="7568418" y="2646622"/>
            <a:ext cx="4142218" cy="27684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6595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881A3AAD-1111-4A6B-A204-18BC48EB111F}"/>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9" name="Shape 139">
            <a:extLst>
              <a:ext uri="{FF2B5EF4-FFF2-40B4-BE49-F238E27FC236}">
                <a16:creationId xmlns:a16="http://schemas.microsoft.com/office/drawing/2014/main" id="{B80C586D-9ED6-49A7-90BD-D2F0829B5D36}"/>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0" name="Shape 145">
            <a:extLst>
              <a:ext uri="{FF2B5EF4-FFF2-40B4-BE49-F238E27FC236}">
                <a16:creationId xmlns:a16="http://schemas.microsoft.com/office/drawing/2014/main" id="{1E0BD75D-0D97-49F8-8B6C-A166419C54F9}"/>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50">
            <a:extLst>
              <a:ext uri="{FF2B5EF4-FFF2-40B4-BE49-F238E27FC236}">
                <a16:creationId xmlns:a16="http://schemas.microsoft.com/office/drawing/2014/main" id="{32793334-4707-491B-B6F0-B609CDFEC6CD}"/>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2" name="Shape 151">
            <a:extLst>
              <a:ext uri="{FF2B5EF4-FFF2-40B4-BE49-F238E27FC236}">
                <a16:creationId xmlns:a16="http://schemas.microsoft.com/office/drawing/2014/main" id="{976D541E-B23B-42A3-8CE3-7A58C7A56287}"/>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39">
            <a:extLst>
              <a:ext uri="{FF2B5EF4-FFF2-40B4-BE49-F238E27FC236}">
                <a16:creationId xmlns:a16="http://schemas.microsoft.com/office/drawing/2014/main" id="{B3C53D26-78AC-4A48-8661-6EA5B2B6A843}"/>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4" name="Shape 141">
            <a:extLst>
              <a:ext uri="{FF2B5EF4-FFF2-40B4-BE49-F238E27FC236}">
                <a16:creationId xmlns:a16="http://schemas.microsoft.com/office/drawing/2014/main" id="{7C99D3E8-50E2-4483-81DF-833E9713F1B3}"/>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43">
            <a:extLst>
              <a:ext uri="{FF2B5EF4-FFF2-40B4-BE49-F238E27FC236}">
                <a16:creationId xmlns:a16="http://schemas.microsoft.com/office/drawing/2014/main" id="{B4495B7A-C18E-49D9-B4CB-5DB5F4BD1011}"/>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6" name="Shape 151">
            <a:extLst>
              <a:ext uri="{FF2B5EF4-FFF2-40B4-BE49-F238E27FC236}">
                <a16:creationId xmlns:a16="http://schemas.microsoft.com/office/drawing/2014/main" id="{3028650F-C623-4F1F-B0B6-DE0E6C652316}"/>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Rectangle 1">
            <a:extLst>
              <a:ext uri="{FF2B5EF4-FFF2-40B4-BE49-F238E27FC236}">
                <a16:creationId xmlns:a16="http://schemas.microsoft.com/office/drawing/2014/main" id="{88A55B23-3237-4414-A1CD-3C22D6CB896A}"/>
              </a:ext>
            </a:extLst>
          </p:cNvPr>
          <p:cNvSpPr>
            <a:spLocks noChangeArrowheads="1"/>
          </p:cNvSpPr>
          <p:nvPr/>
        </p:nvSpPr>
        <p:spPr bwMode="auto">
          <a:xfrm>
            <a:off x="2067951" y="1083372"/>
            <a:ext cx="9536718" cy="5820794"/>
          </a:xfrm>
          <a:prstGeom prst="rect">
            <a:avLst/>
          </a:prstGeom>
          <a:noFill/>
          <a:ln>
            <a:noFill/>
          </a:ln>
          <a:effectLst/>
        </p:spPr>
        <p:txBody>
          <a:bodyPr vert="horz" wrap="square" lIns="0" tIns="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800" b="1" i="0" u="none" strike="noStrike" cap="none" normalizeH="0" baseline="0" dirty="0" bmk="">
                <a:ln>
                  <a:noFill/>
                </a:ln>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OMMENT TRONG JSP</a:t>
            </a:r>
            <a:endParaRPr kumimoji="0" lang="en-US" altLang="en-US" sz="2400" b="0" i="0" u="none" strike="noStrike" cap="none" normalizeH="0" baseline="0" dirty="0">
              <a:ln>
                <a:noFill/>
              </a:ln>
              <a:solidFill>
                <a:schemeClr val="accent2">
                  <a:lumMod val="75000"/>
                </a:schemeClr>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Comment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trong</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JSP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đánh</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dấu</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text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hoặc</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các</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lệnh</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mà</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JSP container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nên</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bỏ</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qua.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Một</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JSP comment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là</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hữu</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ích</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khi</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bạn</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muốn</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ẩn</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hoặc</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bỏ</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qua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phần</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đó</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trong</a:t>
            </a:r>
            <a:r>
              <a:rPr kumimoji="0" lang="en-US" altLang="en-US" sz="2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JSP page.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Cú</a:t>
            </a:r>
            <a:r>
              <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pháp</a:t>
            </a:r>
            <a:r>
              <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&lt;%-- This is JSP comment --%&gt;</a:t>
            </a:r>
            <a:endParaRPr kumimoji="0" lang="en-US" altLang="en-US" sz="2800" b="1" i="0" u="none" strike="noStrike" cap="none" normalizeH="0" baseline="0" dirty="0">
              <a:ln>
                <a:noFill/>
              </a:ln>
              <a:solidFill>
                <a:srgbClr val="FF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Ví</a:t>
            </a:r>
            <a:r>
              <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24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dụ</a:t>
            </a:r>
            <a:r>
              <a:rPr kumimoji="0" lang="en-US" altLang="en-US" sz="24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88"/>
                </a:solidFill>
                <a:effectLst/>
                <a:latin typeface="Times New Roman" panose="02020603050405020304" pitchFamily="18" charset="0"/>
                <a:ea typeface="Times New Roman" panose="02020603050405020304" pitchFamily="18" charset="0"/>
                <a:cs typeface="Times New Roman" panose="02020603050405020304" pitchFamily="18" charset="0"/>
              </a:rPr>
              <a:t>&lt;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html&gt; </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&lt;head&gt;&lt;title&gt;A Comment Test&lt;/title&gt;&lt;/head&gt; </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&lt;body&gt; </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&lt;h2&gt;A Test of Comments&lt;/h2&gt; </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&lt;%-- This comment will not be visible in the page source --%&gt; </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&lt;/body&gt;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Oval 16">
            <a:extLst>
              <a:ext uri="{FF2B5EF4-FFF2-40B4-BE49-F238E27FC236}">
                <a16:creationId xmlns:a16="http://schemas.microsoft.com/office/drawing/2014/main" id="{601FA8D1-D8B5-407E-8F6D-6540BE047518}"/>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18" name="TextBox 17">
            <a:extLst>
              <a:ext uri="{FF2B5EF4-FFF2-40B4-BE49-F238E27FC236}">
                <a16:creationId xmlns:a16="http://schemas.microsoft.com/office/drawing/2014/main" id="{D772123A-B315-4778-9585-97E3A5DBAB34}"/>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548D3BF9-3C32-47F2-B8B0-B4482681B77D}"/>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447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0CF578E5-5264-4287-BDDD-F7575A43E615}"/>
              </a:ext>
            </a:extLst>
          </p:cNvPr>
          <p:cNvSpPr txBox="1"/>
          <p:nvPr/>
        </p:nvSpPr>
        <p:spPr>
          <a:xfrm>
            <a:off x="2720789" y="61368"/>
            <a:ext cx="6750423" cy="923330"/>
          </a:xfrm>
          <a:prstGeom prst="rect">
            <a:avLst/>
          </a:prstGeom>
          <a:noFill/>
        </p:spPr>
        <p:txBody>
          <a:bodyPr wrap="square" rtlCol="0">
            <a:spAutoFit/>
          </a:bodyPr>
          <a:lstStyle/>
          <a:p>
            <a:pPr algn="ctr"/>
            <a:r>
              <a:rPr lang="en-US" sz="5400" b="1" dirty="0">
                <a:latin typeface="Segoe UI" panose="020B0502040204020203" pitchFamily="34" charset="0"/>
                <a:cs typeface="Segoe UI" panose="020B0502040204020203" pitchFamily="34" charset="0"/>
              </a:rPr>
              <a:t>JSP </a:t>
            </a:r>
            <a:r>
              <a:rPr lang="en-US" sz="5400" b="1" dirty="0" err="1">
                <a:latin typeface="Segoe UI" panose="020B0502040204020203" pitchFamily="34" charset="0"/>
                <a:cs typeface="Segoe UI" panose="020B0502040204020203" pitchFamily="34" charset="0"/>
              </a:rPr>
              <a:t>căn</a:t>
            </a:r>
            <a:r>
              <a:rPr lang="en-US" sz="5400" b="1" dirty="0">
                <a:latin typeface="Segoe UI" panose="020B0502040204020203" pitchFamily="34" charset="0"/>
                <a:cs typeface="Segoe UI" panose="020B0502040204020203" pitchFamily="34" charset="0"/>
              </a:rPr>
              <a:t> </a:t>
            </a:r>
            <a:r>
              <a:rPr lang="en-US" sz="5400" b="1" dirty="0" err="1">
                <a:latin typeface="Segoe UI" panose="020B0502040204020203" pitchFamily="34" charset="0"/>
                <a:cs typeface="Segoe UI" panose="020B0502040204020203" pitchFamily="34" charset="0"/>
              </a:rPr>
              <a:t>bản</a:t>
            </a:r>
            <a:endParaRPr lang="en-US" sz="5400" b="1" dirty="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ED00C0BA-00AF-4B24-928A-480E3A53C82E}"/>
              </a:ext>
            </a:extLst>
          </p:cNvPr>
          <p:cNvGrpSpPr/>
          <p:nvPr/>
        </p:nvGrpSpPr>
        <p:grpSpPr>
          <a:xfrm>
            <a:off x="318052" y="3765147"/>
            <a:ext cx="11519451" cy="299951"/>
            <a:chOff x="318052" y="3765147"/>
            <a:chExt cx="11519451" cy="299951"/>
          </a:xfrm>
          <a:solidFill>
            <a:schemeClr val="accent2"/>
          </a:solidFill>
        </p:grpSpPr>
        <p:cxnSp>
          <p:nvCxnSpPr>
            <p:cNvPr id="58" name="Straight Connector 57">
              <a:extLst>
                <a:ext uri="{FF2B5EF4-FFF2-40B4-BE49-F238E27FC236}">
                  <a16:creationId xmlns:a16="http://schemas.microsoft.com/office/drawing/2014/main" id="{9FA572F8-14A6-4B7C-9224-415972064E4D}"/>
                </a:ext>
              </a:extLst>
            </p:cNvPr>
            <p:cNvCxnSpPr/>
            <p:nvPr/>
          </p:nvCxnSpPr>
          <p:spPr>
            <a:xfrm>
              <a:off x="445800" y="3911128"/>
              <a:ext cx="11241155" cy="0"/>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3D3E7499-8EC9-44AE-9BDE-797423D608B7}"/>
                </a:ext>
              </a:extLst>
            </p:cNvPr>
            <p:cNvSpPr/>
            <p:nvPr/>
          </p:nvSpPr>
          <p:spPr>
            <a:xfrm>
              <a:off x="318052" y="3765147"/>
              <a:ext cx="278296" cy="2782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5F75B00-FCE8-443A-A8B9-C8C88CB0524E}"/>
                </a:ext>
              </a:extLst>
            </p:cNvPr>
            <p:cNvSpPr/>
            <p:nvPr/>
          </p:nvSpPr>
          <p:spPr>
            <a:xfrm>
              <a:off x="11559207" y="3786802"/>
              <a:ext cx="278296" cy="2782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DA67438-2DC1-4A2A-86B0-E5B864BD9046}"/>
              </a:ext>
            </a:extLst>
          </p:cNvPr>
          <p:cNvGrpSpPr/>
          <p:nvPr/>
        </p:nvGrpSpPr>
        <p:grpSpPr>
          <a:xfrm>
            <a:off x="2296260" y="1141754"/>
            <a:ext cx="1518364" cy="2762540"/>
            <a:chOff x="3063416" y="1359179"/>
            <a:chExt cx="1229772" cy="2545116"/>
          </a:xfrm>
        </p:grpSpPr>
        <p:sp>
          <p:nvSpPr>
            <p:cNvPr id="62" name="Rectangle 61">
              <a:extLst>
                <a:ext uri="{FF2B5EF4-FFF2-40B4-BE49-F238E27FC236}">
                  <a16:creationId xmlns:a16="http://schemas.microsoft.com/office/drawing/2014/main" id="{AACF166C-624B-4438-9E30-37F867D2E0E7}"/>
                </a:ext>
              </a:extLst>
            </p:cNvPr>
            <p:cNvSpPr/>
            <p:nvPr/>
          </p:nvSpPr>
          <p:spPr>
            <a:xfrm>
              <a:off x="3063416" y="1359179"/>
              <a:ext cx="1229772" cy="482040"/>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pPr algn="ctr"/>
              <a:r>
                <a:rPr lang="en-US" sz="2800" b="1" dirty="0"/>
                <a:t>JSP là gì?</a:t>
              </a:r>
            </a:p>
          </p:txBody>
        </p:sp>
        <p:grpSp>
          <p:nvGrpSpPr>
            <p:cNvPr id="63" name="Group 62">
              <a:extLst>
                <a:ext uri="{FF2B5EF4-FFF2-40B4-BE49-F238E27FC236}">
                  <a16:creationId xmlns:a16="http://schemas.microsoft.com/office/drawing/2014/main" id="{9BDF5ECB-FAD7-463B-B3B1-5039E76F5035}"/>
                </a:ext>
              </a:extLst>
            </p:cNvPr>
            <p:cNvGrpSpPr/>
            <p:nvPr/>
          </p:nvGrpSpPr>
          <p:grpSpPr>
            <a:xfrm>
              <a:off x="3484681" y="2993539"/>
              <a:ext cx="387243" cy="910756"/>
              <a:chOff x="3484681" y="2993539"/>
              <a:chExt cx="387243" cy="910756"/>
            </a:xfrm>
          </p:grpSpPr>
          <p:cxnSp>
            <p:nvCxnSpPr>
              <p:cNvPr id="67" name="Straight Connector 66">
                <a:extLst>
                  <a:ext uri="{FF2B5EF4-FFF2-40B4-BE49-F238E27FC236}">
                    <a16:creationId xmlns:a16="http://schemas.microsoft.com/office/drawing/2014/main" id="{A35DD4E4-DA5B-43D3-83E7-CF3F47FAF3D8}"/>
                  </a:ext>
                </a:extLst>
              </p:cNvPr>
              <p:cNvCxnSpPr/>
              <p:nvPr/>
            </p:nvCxnSpPr>
            <p:spPr>
              <a:xfrm>
                <a:off x="3678303" y="3380782"/>
                <a:ext cx="2" cy="52351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6FB8AF32-4EC8-454C-A0A0-F1A4B9ED7359}"/>
                  </a:ext>
                </a:extLst>
              </p:cNvPr>
              <p:cNvSpPr/>
              <p:nvPr/>
            </p:nvSpPr>
            <p:spPr>
              <a:xfrm>
                <a:off x="3484681" y="2993539"/>
                <a:ext cx="387243" cy="387243"/>
              </a:xfrm>
              <a:prstGeom prst="ellipse">
                <a:avLst/>
              </a:prstGeom>
              <a:solidFill>
                <a:schemeClr val="accent2"/>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64" name="Group 63">
              <a:extLst>
                <a:ext uri="{FF2B5EF4-FFF2-40B4-BE49-F238E27FC236}">
                  <a16:creationId xmlns:a16="http://schemas.microsoft.com/office/drawing/2014/main" id="{BC48413D-431F-4F3F-BB9A-45500784A434}"/>
                </a:ext>
              </a:extLst>
            </p:cNvPr>
            <p:cNvGrpSpPr/>
            <p:nvPr/>
          </p:nvGrpSpPr>
          <p:grpSpPr>
            <a:xfrm>
              <a:off x="3086928" y="2009410"/>
              <a:ext cx="1182757" cy="1182757"/>
              <a:chOff x="3086928" y="2009410"/>
              <a:chExt cx="1182757" cy="1182757"/>
            </a:xfrm>
          </p:grpSpPr>
          <p:sp>
            <p:nvSpPr>
              <p:cNvPr id="65" name="Freeform 48">
                <a:extLst>
                  <a:ext uri="{FF2B5EF4-FFF2-40B4-BE49-F238E27FC236}">
                    <a16:creationId xmlns:a16="http://schemas.microsoft.com/office/drawing/2014/main" id="{4D5CD785-8A41-4042-929A-9787720972DF}"/>
                  </a:ext>
                </a:extLst>
              </p:cNvPr>
              <p:cNvSpPr/>
              <p:nvPr/>
            </p:nvSpPr>
            <p:spPr>
              <a:xfrm>
                <a:off x="3086928" y="2009410"/>
                <a:ext cx="1182757" cy="1182757"/>
              </a:xfrm>
              <a:custGeom>
                <a:avLst/>
                <a:gdLst>
                  <a:gd name="connsiteX0" fmla="*/ 0 w 1182757"/>
                  <a:gd name="connsiteY0" fmla="*/ 0 h 1182757"/>
                  <a:gd name="connsiteX1" fmla="*/ 1182757 w 1182757"/>
                  <a:gd name="connsiteY1" fmla="*/ 0 h 1182757"/>
                  <a:gd name="connsiteX2" fmla="*/ 1182757 w 1182757"/>
                  <a:gd name="connsiteY2" fmla="*/ 1182757 h 1182757"/>
                  <a:gd name="connsiteX3" fmla="*/ 784492 w 1182757"/>
                  <a:gd name="connsiteY3" fmla="*/ 1182757 h 1182757"/>
                  <a:gd name="connsiteX4" fmla="*/ 784997 w 1182757"/>
                  <a:gd name="connsiteY4" fmla="*/ 1177751 h 1182757"/>
                  <a:gd name="connsiteX5" fmla="*/ 591375 w 1182757"/>
                  <a:gd name="connsiteY5" fmla="*/ 984129 h 1182757"/>
                  <a:gd name="connsiteX6" fmla="*/ 397753 w 1182757"/>
                  <a:gd name="connsiteY6" fmla="*/ 1177751 h 1182757"/>
                  <a:gd name="connsiteX7" fmla="*/ 398258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1182757" y="0"/>
                    </a:lnTo>
                    <a:lnTo>
                      <a:pt x="1182757" y="1182757"/>
                    </a:lnTo>
                    <a:lnTo>
                      <a:pt x="784492" y="1182757"/>
                    </a:lnTo>
                    <a:lnTo>
                      <a:pt x="784997" y="1177751"/>
                    </a:lnTo>
                    <a:cubicBezTo>
                      <a:pt x="784997" y="1070817"/>
                      <a:pt x="698309" y="984129"/>
                      <a:pt x="591375" y="984129"/>
                    </a:cubicBezTo>
                    <a:cubicBezTo>
                      <a:pt x="484441" y="984129"/>
                      <a:pt x="397753" y="1070817"/>
                      <a:pt x="397753" y="1177751"/>
                    </a:cubicBezTo>
                    <a:lnTo>
                      <a:pt x="398258"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6" name="Picture 4" descr="idea icon">
                <a:extLst>
                  <a:ext uri="{FF2B5EF4-FFF2-40B4-BE49-F238E27FC236}">
                    <a16:creationId xmlns:a16="http://schemas.microsoft.com/office/drawing/2014/main" id="{0FE60079-208F-44D1-98B8-99216EAA8D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0239" y="2189275"/>
                <a:ext cx="656127" cy="656127"/>
              </a:xfrm>
              <a:prstGeom prst="rect">
                <a:avLst/>
              </a:prstGeom>
              <a:solidFill>
                <a:srgbClr val="FFFFFF"/>
              </a:solidFill>
            </p:spPr>
          </p:pic>
        </p:grpSp>
      </p:grpSp>
      <p:grpSp>
        <p:nvGrpSpPr>
          <p:cNvPr id="69" name="Group 68">
            <a:extLst>
              <a:ext uri="{FF2B5EF4-FFF2-40B4-BE49-F238E27FC236}">
                <a16:creationId xmlns:a16="http://schemas.microsoft.com/office/drawing/2014/main" id="{58441B28-24B6-4ED3-940F-38FA38A3F297}"/>
              </a:ext>
            </a:extLst>
          </p:cNvPr>
          <p:cNvGrpSpPr/>
          <p:nvPr/>
        </p:nvGrpSpPr>
        <p:grpSpPr>
          <a:xfrm>
            <a:off x="4528071" y="3930775"/>
            <a:ext cx="1475084" cy="2128880"/>
            <a:chOff x="4135077" y="4134745"/>
            <a:chExt cx="1747883" cy="2729062"/>
          </a:xfrm>
        </p:grpSpPr>
        <p:sp>
          <p:nvSpPr>
            <p:cNvPr id="70" name="Rectangle 69">
              <a:extLst>
                <a:ext uri="{FF2B5EF4-FFF2-40B4-BE49-F238E27FC236}">
                  <a16:creationId xmlns:a16="http://schemas.microsoft.com/office/drawing/2014/main" id="{5A43B54E-52F6-4BDB-8812-105F7FE91584}"/>
                </a:ext>
              </a:extLst>
            </p:cNvPr>
            <p:cNvSpPr/>
            <p:nvPr/>
          </p:nvSpPr>
          <p:spPr>
            <a:xfrm>
              <a:off x="4135077" y="6193079"/>
              <a:ext cx="1747883" cy="670728"/>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r>
                <a:rPr lang="en-US" sz="2800" b="1" spc="50" dirty="0" err="1">
                  <a:ln w="0"/>
                  <a:solidFill>
                    <a:schemeClr val="tx1"/>
                  </a:solidFill>
                  <a:effectLst>
                    <a:innerShdw blurRad="63500" dist="50800" dir="13500000">
                      <a:srgbClr val="000000">
                        <a:alpha val="50000"/>
                      </a:srgbClr>
                    </a:innerShdw>
                  </a:effectLst>
                </a:rPr>
                <a:t>Cấu</a:t>
              </a:r>
              <a:r>
                <a:rPr lang="en-US" sz="2800" b="1" spc="50" dirty="0">
                  <a:ln w="0"/>
                  <a:solidFill>
                    <a:schemeClr val="tx1"/>
                  </a:solidFill>
                  <a:effectLst>
                    <a:innerShdw blurRad="63500" dist="50800" dir="13500000">
                      <a:srgbClr val="000000">
                        <a:alpha val="50000"/>
                      </a:srgbClr>
                    </a:innerShdw>
                  </a:effectLst>
                </a:rPr>
                <a:t> </a:t>
              </a:r>
              <a:r>
                <a:rPr lang="en-US" sz="2800" b="1" spc="50" dirty="0" err="1">
                  <a:ln w="0"/>
                  <a:solidFill>
                    <a:schemeClr val="tx1"/>
                  </a:solidFill>
                  <a:effectLst>
                    <a:innerShdw blurRad="63500" dist="50800" dir="13500000">
                      <a:srgbClr val="000000">
                        <a:alpha val="50000"/>
                      </a:srgbClr>
                    </a:innerShdw>
                  </a:effectLst>
                </a:rPr>
                <a:t>trúc</a:t>
              </a:r>
              <a:endParaRPr lang="en-US" sz="2800" b="1" spc="50" dirty="0">
                <a:ln w="0"/>
                <a:solidFill>
                  <a:schemeClr val="tx1"/>
                </a:solidFill>
                <a:effectLst>
                  <a:innerShdw blurRad="63500" dist="50800" dir="13500000">
                    <a:srgbClr val="000000">
                      <a:alpha val="50000"/>
                    </a:srgbClr>
                  </a:innerShdw>
                </a:effectLst>
              </a:endParaRPr>
            </a:p>
          </p:txBody>
        </p:sp>
        <p:grpSp>
          <p:nvGrpSpPr>
            <p:cNvPr id="71" name="Group 70">
              <a:extLst>
                <a:ext uri="{FF2B5EF4-FFF2-40B4-BE49-F238E27FC236}">
                  <a16:creationId xmlns:a16="http://schemas.microsoft.com/office/drawing/2014/main" id="{97EA1695-DEDE-4783-9AAE-7709B0FAD349}"/>
                </a:ext>
              </a:extLst>
            </p:cNvPr>
            <p:cNvGrpSpPr/>
            <p:nvPr/>
          </p:nvGrpSpPr>
          <p:grpSpPr>
            <a:xfrm>
              <a:off x="4771798" y="4134745"/>
              <a:ext cx="387243" cy="695788"/>
              <a:chOff x="4771798" y="4134745"/>
              <a:chExt cx="387243" cy="695788"/>
            </a:xfrm>
          </p:grpSpPr>
          <p:cxnSp>
            <p:nvCxnSpPr>
              <p:cNvPr id="75" name="Straight Connector 74">
                <a:extLst>
                  <a:ext uri="{FF2B5EF4-FFF2-40B4-BE49-F238E27FC236}">
                    <a16:creationId xmlns:a16="http://schemas.microsoft.com/office/drawing/2014/main" id="{B8021B22-51F2-49C6-A6BB-9BAD23E2B35A}"/>
                  </a:ext>
                </a:extLst>
              </p:cNvPr>
              <p:cNvCxnSpPr/>
              <p:nvPr/>
            </p:nvCxnSpPr>
            <p:spPr>
              <a:xfrm>
                <a:off x="4959760" y="4134745"/>
                <a:ext cx="5660" cy="308545"/>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76" name="Oval 75">
                <a:extLst>
                  <a:ext uri="{FF2B5EF4-FFF2-40B4-BE49-F238E27FC236}">
                    <a16:creationId xmlns:a16="http://schemas.microsoft.com/office/drawing/2014/main" id="{E1A1C8D7-C718-4D9B-B1D8-55192E75538F}"/>
                  </a:ext>
                </a:extLst>
              </p:cNvPr>
              <p:cNvSpPr/>
              <p:nvPr/>
            </p:nvSpPr>
            <p:spPr>
              <a:xfrm>
                <a:off x="4771798" y="4443290"/>
                <a:ext cx="387243" cy="38724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grpSp>
        <p:grpSp>
          <p:nvGrpSpPr>
            <p:cNvPr id="72" name="Group 71">
              <a:extLst>
                <a:ext uri="{FF2B5EF4-FFF2-40B4-BE49-F238E27FC236}">
                  <a16:creationId xmlns:a16="http://schemas.microsoft.com/office/drawing/2014/main" id="{D751036A-22DB-4DFE-8BF0-FE6813E24912}"/>
                </a:ext>
              </a:extLst>
            </p:cNvPr>
            <p:cNvGrpSpPr/>
            <p:nvPr/>
          </p:nvGrpSpPr>
          <p:grpSpPr>
            <a:xfrm>
              <a:off x="4365745" y="4641660"/>
              <a:ext cx="1185395" cy="1269216"/>
              <a:chOff x="4365745" y="4641660"/>
              <a:chExt cx="1185395" cy="1269216"/>
            </a:xfrm>
          </p:grpSpPr>
          <p:sp>
            <p:nvSpPr>
              <p:cNvPr id="73" name="Freeform 53">
                <a:extLst>
                  <a:ext uri="{FF2B5EF4-FFF2-40B4-BE49-F238E27FC236}">
                    <a16:creationId xmlns:a16="http://schemas.microsoft.com/office/drawing/2014/main" id="{C85A579D-E066-4C0A-BC96-76C518005574}"/>
                  </a:ext>
                </a:extLst>
              </p:cNvPr>
              <p:cNvSpPr/>
              <p:nvPr/>
            </p:nvSpPr>
            <p:spPr>
              <a:xfrm>
                <a:off x="4365745" y="4641660"/>
                <a:ext cx="1185395" cy="1269216"/>
              </a:xfrm>
              <a:custGeom>
                <a:avLst/>
                <a:gdLst>
                  <a:gd name="connsiteX0" fmla="*/ 0 w 1182757"/>
                  <a:gd name="connsiteY0" fmla="*/ 0 h 1182757"/>
                  <a:gd name="connsiteX1" fmla="*/ 403894 w 1182757"/>
                  <a:gd name="connsiteY1" fmla="*/ 0 h 1182757"/>
                  <a:gd name="connsiteX2" fmla="*/ 407349 w 1182757"/>
                  <a:gd name="connsiteY2" fmla="*/ 34273 h 1182757"/>
                  <a:gd name="connsiteX3" fmla="*/ 597037 w 1182757"/>
                  <a:gd name="connsiteY3" fmla="*/ 188873 h 1182757"/>
                  <a:gd name="connsiteX4" fmla="*/ 786726 w 1182757"/>
                  <a:gd name="connsiteY4" fmla="*/ 34273 h 1182757"/>
                  <a:gd name="connsiteX5" fmla="*/ 790181 w 1182757"/>
                  <a:gd name="connsiteY5" fmla="*/ 0 h 1182757"/>
                  <a:gd name="connsiteX6" fmla="*/ 1182757 w 1182757"/>
                  <a:gd name="connsiteY6" fmla="*/ 0 h 1182757"/>
                  <a:gd name="connsiteX7" fmla="*/ 1182757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403894" y="0"/>
                    </a:lnTo>
                    <a:lnTo>
                      <a:pt x="407349" y="34273"/>
                    </a:lnTo>
                    <a:cubicBezTo>
                      <a:pt x="425404" y="122503"/>
                      <a:pt x="503470" y="188873"/>
                      <a:pt x="597037" y="188873"/>
                    </a:cubicBezTo>
                    <a:cubicBezTo>
                      <a:pt x="690605" y="188873"/>
                      <a:pt x="768671" y="122503"/>
                      <a:pt x="786726" y="34273"/>
                    </a:cubicBezTo>
                    <a:lnTo>
                      <a:pt x="790181" y="0"/>
                    </a:lnTo>
                    <a:lnTo>
                      <a:pt x="1182757" y="0"/>
                    </a:lnTo>
                    <a:lnTo>
                      <a:pt x="1182757"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74" name="Picture 6" descr="brain icon">
                <a:extLst>
                  <a:ext uri="{FF2B5EF4-FFF2-40B4-BE49-F238E27FC236}">
                    <a16:creationId xmlns:a16="http://schemas.microsoft.com/office/drawing/2014/main" id="{14908CED-7BAD-4D6E-B735-E8C699496E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6440" y="4974771"/>
                <a:ext cx="646642" cy="64664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pic>
        </p:grpSp>
      </p:grpSp>
      <p:grpSp>
        <p:nvGrpSpPr>
          <p:cNvPr id="77" name="Group 76">
            <a:extLst>
              <a:ext uri="{FF2B5EF4-FFF2-40B4-BE49-F238E27FC236}">
                <a16:creationId xmlns:a16="http://schemas.microsoft.com/office/drawing/2014/main" id="{55507122-8028-4CBA-B4AA-B77D61DB4B4C}"/>
              </a:ext>
            </a:extLst>
          </p:cNvPr>
          <p:cNvGrpSpPr/>
          <p:nvPr/>
        </p:nvGrpSpPr>
        <p:grpSpPr>
          <a:xfrm>
            <a:off x="7361441" y="3925950"/>
            <a:ext cx="2018502" cy="2104099"/>
            <a:chOff x="6138028" y="4010741"/>
            <a:chExt cx="2385828" cy="2767965"/>
          </a:xfrm>
        </p:grpSpPr>
        <p:sp>
          <p:nvSpPr>
            <p:cNvPr id="78" name="Rectangle 77">
              <a:extLst>
                <a:ext uri="{FF2B5EF4-FFF2-40B4-BE49-F238E27FC236}">
                  <a16:creationId xmlns:a16="http://schemas.microsoft.com/office/drawing/2014/main" id="{234A9198-5BC4-431D-8CF4-621EF024B9A6}"/>
                </a:ext>
              </a:extLst>
            </p:cNvPr>
            <p:cNvSpPr/>
            <p:nvPr/>
          </p:nvSpPr>
          <p:spPr>
            <a:xfrm>
              <a:off x="6138028" y="6090404"/>
              <a:ext cx="2385828" cy="688302"/>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a:spAutoFit/>
            </a:bodyPr>
            <a:lstStyle/>
            <a:p>
              <a:pPr algn="ctr"/>
              <a:r>
                <a:rPr lang="en-US" sz="2800" b="1" spc="50" dirty="0" err="1">
                  <a:ln w="0"/>
                  <a:effectLst>
                    <a:innerShdw blurRad="63500" dist="50800" dir="13500000">
                      <a:srgbClr val="000000">
                        <a:alpha val="50000"/>
                      </a:srgbClr>
                    </a:innerShdw>
                  </a:effectLst>
                </a:rPr>
                <a:t>Thành</a:t>
              </a:r>
              <a:r>
                <a:rPr lang="en-US" sz="2800" b="1" spc="50" dirty="0">
                  <a:ln w="0"/>
                  <a:effectLst>
                    <a:innerShdw blurRad="63500" dist="50800" dir="13500000">
                      <a:srgbClr val="000000">
                        <a:alpha val="50000"/>
                      </a:srgbClr>
                    </a:innerShdw>
                  </a:effectLst>
                </a:rPr>
                <a:t> </a:t>
              </a:r>
              <a:r>
                <a:rPr lang="en-US" sz="2800" b="1" spc="50" dirty="0" err="1">
                  <a:ln w="0"/>
                  <a:effectLst>
                    <a:innerShdw blurRad="63500" dist="50800" dir="13500000">
                      <a:srgbClr val="000000">
                        <a:alpha val="50000"/>
                      </a:srgbClr>
                    </a:innerShdw>
                  </a:effectLst>
                </a:rPr>
                <a:t>phần</a:t>
              </a:r>
              <a:endParaRPr lang="en-US" sz="2800" b="1" spc="50" dirty="0">
                <a:ln w="0"/>
                <a:effectLst>
                  <a:innerShdw blurRad="63500" dist="50800" dir="13500000">
                    <a:srgbClr val="000000">
                      <a:alpha val="50000"/>
                    </a:srgbClr>
                  </a:innerShdw>
                </a:effectLst>
              </a:endParaRPr>
            </a:p>
          </p:txBody>
        </p:sp>
        <p:grpSp>
          <p:nvGrpSpPr>
            <p:cNvPr id="79" name="Group 78">
              <a:extLst>
                <a:ext uri="{FF2B5EF4-FFF2-40B4-BE49-F238E27FC236}">
                  <a16:creationId xmlns:a16="http://schemas.microsoft.com/office/drawing/2014/main" id="{49114414-DB01-4E06-8A9E-43D670B65C7C}"/>
                </a:ext>
              </a:extLst>
            </p:cNvPr>
            <p:cNvGrpSpPr/>
            <p:nvPr/>
          </p:nvGrpSpPr>
          <p:grpSpPr>
            <a:xfrm>
              <a:off x="7137313" y="4010741"/>
              <a:ext cx="387243" cy="819792"/>
              <a:chOff x="7137313" y="4010741"/>
              <a:chExt cx="387243" cy="819792"/>
            </a:xfrm>
          </p:grpSpPr>
          <p:cxnSp>
            <p:nvCxnSpPr>
              <p:cNvPr id="83" name="Straight Connector 82">
                <a:extLst>
                  <a:ext uri="{FF2B5EF4-FFF2-40B4-BE49-F238E27FC236}">
                    <a16:creationId xmlns:a16="http://schemas.microsoft.com/office/drawing/2014/main" id="{A2EBB4F8-BCB0-4D05-8685-15B037CDD00A}"/>
                  </a:ext>
                </a:extLst>
              </p:cNvPr>
              <p:cNvCxnSpPr/>
              <p:nvPr/>
            </p:nvCxnSpPr>
            <p:spPr>
              <a:xfrm>
                <a:off x="7330935" y="4010741"/>
                <a:ext cx="0" cy="432549"/>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84" name="Oval 83">
                <a:extLst>
                  <a:ext uri="{FF2B5EF4-FFF2-40B4-BE49-F238E27FC236}">
                    <a16:creationId xmlns:a16="http://schemas.microsoft.com/office/drawing/2014/main" id="{E5755C63-812A-4D73-98FA-6B34560C120E}"/>
                  </a:ext>
                </a:extLst>
              </p:cNvPr>
              <p:cNvSpPr/>
              <p:nvPr/>
            </p:nvSpPr>
            <p:spPr>
              <a:xfrm>
                <a:off x="7137313" y="4443290"/>
                <a:ext cx="387243" cy="38724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a:t>
                </a:r>
              </a:p>
            </p:txBody>
          </p:sp>
        </p:grpSp>
        <p:grpSp>
          <p:nvGrpSpPr>
            <p:cNvPr id="80" name="Group 79">
              <a:extLst>
                <a:ext uri="{FF2B5EF4-FFF2-40B4-BE49-F238E27FC236}">
                  <a16:creationId xmlns:a16="http://schemas.microsoft.com/office/drawing/2014/main" id="{625F8A4D-0D33-4DB5-8365-C3E248FB3E40}"/>
                </a:ext>
              </a:extLst>
            </p:cNvPr>
            <p:cNvGrpSpPr/>
            <p:nvPr/>
          </p:nvGrpSpPr>
          <p:grpSpPr>
            <a:xfrm>
              <a:off x="6743562" y="4641661"/>
              <a:ext cx="1182757" cy="1182757"/>
              <a:chOff x="6743562" y="4641661"/>
              <a:chExt cx="1182757" cy="1182757"/>
            </a:xfrm>
          </p:grpSpPr>
          <p:sp>
            <p:nvSpPr>
              <p:cNvPr id="81" name="Freeform 54">
                <a:extLst>
                  <a:ext uri="{FF2B5EF4-FFF2-40B4-BE49-F238E27FC236}">
                    <a16:creationId xmlns:a16="http://schemas.microsoft.com/office/drawing/2014/main" id="{2999FB11-017B-4764-B3A9-EE142C3994F2}"/>
                  </a:ext>
                </a:extLst>
              </p:cNvPr>
              <p:cNvSpPr/>
              <p:nvPr/>
            </p:nvSpPr>
            <p:spPr>
              <a:xfrm>
                <a:off x="6743562" y="4641661"/>
                <a:ext cx="1182757" cy="1182757"/>
              </a:xfrm>
              <a:custGeom>
                <a:avLst/>
                <a:gdLst>
                  <a:gd name="connsiteX0" fmla="*/ 0 w 1182757"/>
                  <a:gd name="connsiteY0" fmla="*/ 0 h 1182757"/>
                  <a:gd name="connsiteX1" fmla="*/ 394230 w 1182757"/>
                  <a:gd name="connsiteY1" fmla="*/ 0 h 1182757"/>
                  <a:gd name="connsiteX2" fmla="*/ 397685 w 1182757"/>
                  <a:gd name="connsiteY2" fmla="*/ 34273 h 1182757"/>
                  <a:gd name="connsiteX3" fmla="*/ 587373 w 1182757"/>
                  <a:gd name="connsiteY3" fmla="*/ 188873 h 1182757"/>
                  <a:gd name="connsiteX4" fmla="*/ 777062 w 1182757"/>
                  <a:gd name="connsiteY4" fmla="*/ 34273 h 1182757"/>
                  <a:gd name="connsiteX5" fmla="*/ 780517 w 1182757"/>
                  <a:gd name="connsiteY5" fmla="*/ 0 h 1182757"/>
                  <a:gd name="connsiteX6" fmla="*/ 1182757 w 1182757"/>
                  <a:gd name="connsiteY6" fmla="*/ 0 h 1182757"/>
                  <a:gd name="connsiteX7" fmla="*/ 1182757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394230" y="0"/>
                    </a:lnTo>
                    <a:lnTo>
                      <a:pt x="397685" y="34273"/>
                    </a:lnTo>
                    <a:cubicBezTo>
                      <a:pt x="415740" y="122503"/>
                      <a:pt x="493806" y="188873"/>
                      <a:pt x="587373" y="188873"/>
                    </a:cubicBezTo>
                    <a:cubicBezTo>
                      <a:pt x="680940" y="188873"/>
                      <a:pt x="759007" y="122503"/>
                      <a:pt x="777062" y="34273"/>
                    </a:cubicBezTo>
                    <a:lnTo>
                      <a:pt x="780517" y="0"/>
                    </a:lnTo>
                    <a:lnTo>
                      <a:pt x="1182757" y="0"/>
                    </a:lnTo>
                    <a:lnTo>
                      <a:pt x="1182757"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2" name="Picture 10" descr="paint brush icon">
                <a:extLst>
                  <a:ext uri="{FF2B5EF4-FFF2-40B4-BE49-F238E27FC236}">
                    <a16:creationId xmlns:a16="http://schemas.microsoft.com/office/drawing/2014/main" id="{FF7509E8-14E5-4BCB-8F42-396BDE6C1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7718" y="4954876"/>
                <a:ext cx="686433" cy="686433"/>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pic>
        </p:grpSp>
      </p:grpSp>
      <p:grpSp>
        <p:nvGrpSpPr>
          <p:cNvPr id="85" name="Group 84">
            <a:extLst>
              <a:ext uri="{FF2B5EF4-FFF2-40B4-BE49-F238E27FC236}">
                <a16:creationId xmlns:a16="http://schemas.microsoft.com/office/drawing/2014/main" id="{0F3700A0-888E-43A5-8898-A8175CCBCD04}"/>
              </a:ext>
            </a:extLst>
          </p:cNvPr>
          <p:cNvGrpSpPr/>
          <p:nvPr/>
        </p:nvGrpSpPr>
        <p:grpSpPr>
          <a:xfrm>
            <a:off x="5240190" y="1139442"/>
            <a:ext cx="2050690" cy="2755109"/>
            <a:chOff x="7555314" y="1361650"/>
            <a:chExt cx="1829799" cy="2559331"/>
          </a:xfrm>
        </p:grpSpPr>
        <p:sp>
          <p:nvSpPr>
            <p:cNvPr id="86" name="Rectangle 85">
              <a:extLst>
                <a:ext uri="{FF2B5EF4-FFF2-40B4-BE49-F238E27FC236}">
                  <a16:creationId xmlns:a16="http://schemas.microsoft.com/office/drawing/2014/main" id="{AA268791-F4BF-4489-8FB6-0757D40D8256}"/>
                </a:ext>
              </a:extLst>
            </p:cNvPr>
            <p:cNvSpPr/>
            <p:nvPr/>
          </p:nvSpPr>
          <p:spPr>
            <a:xfrm>
              <a:off x="7555314" y="1361650"/>
              <a:ext cx="1829799" cy="42885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400" b="1" spc="50" dirty="0">
                  <a:ln w="0"/>
                  <a:solidFill>
                    <a:schemeClr val="tx1"/>
                  </a:solidFill>
                  <a:effectLst>
                    <a:innerShdw blurRad="63500" dist="50800" dir="13500000">
                      <a:srgbClr val="000000">
                        <a:alpha val="50000"/>
                      </a:srgbClr>
                    </a:innerShdw>
                  </a:effectLst>
                </a:rPr>
                <a:t>Vòng đời JSP?</a:t>
              </a:r>
            </a:p>
          </p:txBody>
        </p:sp>
        <p:grpSp>
          <p:nvGrpSpPr>
            <p:cNvPr id="87" name="Group 86">
              <a:extLst>
                <a:ext uri="{FF2B5EF4-FFF2-40B4-BE49-F238E27FC236}">
                  <a16:creationId xmlns:a16="http://schemas.microsoft.com/office/drawing/2014/main" id="{D2AED9BA-DC3B-487E-A12F-9C4E4570DECD}"/>
                </a:ext>
              </a:extLst>
            </p:cNvPr>
            <p:cNvGrpSpPr/>
            <p:nvPr/>
          </p:nvGrpSpPr>
          <p:grpSpPr>
            <a:xfrm>
              <a:off x="8320071" y="2993539"/>
              <a:ext cx="387243" cy="927442"/>
              <a:chOff x="8320071" y="2993539"/>
              <a:chExt cx="387243" cy="927442"/>
            </a:xfrm>
          </p:grpSpPr>
          <p:cxnSp>
            <p:nvCxnSpPr>
              <p:cNvPr id="91" name="Straight Connector 90">
                <a:extLst>
                  <a:ext uri="{FF2B5EF4-FFF2-40B4-BE49-F238E27FC236}">
                    <a16:creationId xmlns:a16="http://schemas.microsoft.com/office/drawing/2014/main" id="{53316060-390A-4600-91A4-3E9A6ECEAB67}"/>
                  </a:ext>
                </a:extLst>
              </p:cNvPr>
              <p:cNvCxnSpPr/>
              <p:nvPr/>
            </p:nvCxnSpPr>
            <p:spPr>
              <a:xfrm>
                <a:off x="8514321" y="3385752"/>
                <a:ext cx="4" cy="535229"/>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92" name="Oval 91">
                <a:extLst>
                  <a:ext uri="{FF2B5EF4-FFF2-40B4-BE49-F238E27FC236}">
                    <a16:creationId xmlns:a16="http://schemas.microsoft.com/office/drawing/2014/main" id="{B452FF74-5C8D-438B-80EB-E1AC8172C637}"/>
                  </a:ext>
                </a:extLst>
              </p:cNvPr>
              <p:cNvSpPr/>
              <p:nvPr/>
            </p:nvSpPr>
            <p:spPr>
              <a:xfrm>
                <a:off x="8320071" y="2993539"/>
                <a:ext cx="387243" cy="38724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4</a:t>
                </a:r>
              </a:p>
            </p:txBody>
          </p:sp>
        </p:grpSp>
        <p:grpSp>
          <p:nvGrpSpPr>
            <p:cNvPr id="88" name="Group 87">
              <a:extLst>
                <a:ext uri="{FF2B5EF4-FFF2-40B4-BE49-F238E27FC236}">
                  <a16:creationId xmlns:a16="http://schemas.microsoft.com/office/drawing/2014/main" id="{F7744697-1D79-47CA-85C3-694FF2819916}"/>
                </a:ext>
              </a:extLst>
            </p:cNvPr>
            <p:cNvGrpSpPr/>
            <p:nvPr/>
          </p:nvGrpSpPr>
          <p:grpSpPr>
            <a:xfrm>
              <a:off x="7926319" y="2009410"/>
              <a:ext cx="1182757" cy="1182757"/>
              <a:chOff x="7926319" y="2009410"/>
              <a:chExt cx="1182757" cy="1182757"/>
            </a:xfrm>
          </p:grpSpPr>
          <p:sp>
            <p:nvSpPr>
              <p:cNvPr id="89" name="Freeform 51">
                <a:extLst>
                  <a:ext uri="{FF2B5EF4-FFF2-40B4-BE49-F238E27FC236}">
                    <a16:creationId xmlns:a16="http://schemas.microsoft.com/office/drawing/2014/main" id="{D1E27EA7-9258-4293-85CC-83F59B3E8E3B}"/>
                  </a:ext>
                </a:extLst>
              </p:cNvPr>
              <p:cNvSpPr/>
              <p:nvPr/>
            </p:nvSpPr>
            <p:spPr>
              <a:xfrm>
                <a:off x="7926319" y="2009410"/>
                <a:ext cx="1182757" cy="1182757"/>
              </a:xfrm>
              <a:custGeom>
                <a:avLst/>
                <a:gdLst>
                  <a:gd name="connsiteX0" fmla="*/ 0 w 1182757"/>
                  <a:gd name="connsiteY0" fmla="*/ 0 h 1182757"/>
                  <a:gd name="connsiteX1" fmla="*/ 1182757 w 1182757"/>
                  <a:gd name="connsiteY1" fmla="*/ 0 h 1182757"/>
                  <a:gd name="connsiteX2" fmla="*/ 1182757 w 1182757"/>
                  <a:gd name="connsiteY2" fmla="*/ 1182757 h 1182757"/>
                  <a:gd name="connsiteX3" fmla="*/ 780491 w 1182757"/>
                  <a:gd name="connsiteY3" fmla="*/ 1182757 h 1182757"/>
                  <a:gd name="connsiteX4" fmla="*/ 780996 w 1182757"/>
                  <a:gd name="connsiteY4" fmla="*/ 1177751 h 1182757"/>
                  <a:gd name="connsiteX5" fmla="*/ 587374 w 1182757"/>
                  <a:gd name="connsiteY5" fmla="*/ 984129 h 1182757"/>
                  <a:gd name="connsiteX6" fmla="*/ 393752 w 1182757"/>
                  <a:gd name="connsiteY6" fmla="*/ 1177751 h 1182757"/>
                  <a:gd name="connsiteX7" fmla="*/ 394257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1182757" y="0"/>
                    </a:lnTo>
                    <a:lnTo>
                      <a:pt x="1182757" y="1182757"/>
                    </a:lnTo>
                    <a:lnTo>
                      <a:pt x="780491" y="1182757"/>
                    </a:lnTo>
                    <a:lnTo>
                      <a:pt x="780996" y="1177751"/>
                    </a:lnTo>
                    <a:cubicBezTo>
                      <a:pt x="780996" y="1070817"/>
                      <a:pt x="694308" y="984129"/>
                      <a:pt x="587374" y="984129"/>
                    </a:cubicBezTo>
                    <a:cubicBezTo>
                      <a:pt x="480440" y="984129"/>
                      <a:pt x="393752" y="1070817"/>
                      <a:pt x="393752" y="1177751"/>
                    </a:cubicBezTo>
                    <a:lnTo>
                      <a:pt x="394257"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90" name="Picture 12" descr="sinchronize icon">
                <a:extLst>
                  <a:ext uri="{FF2B5EF4-FFF2-40B4-BE49-F238E27FC236}">
                    <a16:creationId xmlns:a16="http://schemas.microsoft.com/office/drawing/2014/main" id="{B445517E-5825-4E1F-A967-95C4ED0BCE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2188" y="2218059"/>
                <a:ext cx="598559" cy="598559"/>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pic>
        </p:grpSp>
      </p:grpSp>
      <p:grpSp>
        <p:nvGrpSpPr>
          <p:cNvPr id="93" name="Group 92">
            <a:extLst>
              <a:ext uri="{FF2B5EF4-FFF2-40B4-BE49-F238E27FC236}">
                <a16:creationId xmlns:a16="http://schemas.microsoft.com/office/drawing/2014/main" id="{8334545A-BEBD-4E33-B930-FA6D70515913}"/>
              </a:ext>
            </a:extLst>
          </p:cNvPr>
          <p:cNvGrpSpPr/>
          <p:nvPr/>
        </p:nvGrpSpPr>
        <p:grpSpPr>
          <a:xfrm rot="10800000">
            <a:off x="8384184" y="943791"/>
            <a:ext cx="2530791" cy="2947691"/>
            <a:chOff x="8448097" y="3925950"/>
            <a:chExt cx="2424045" cy="2866690"/>
          </a:xfrm>
        </p:grpSpPr>
        <p:sp>
          <p:nvSpPr>
            <p:cNvPr id="94" name="Rectangle 93">
              <a:extLst>
                <a:ext uri="{FF2B5EF4-FFF2-40B4-BE49-F238E27FC236}">
                  <a16:creationId xmlns:a16="http://schemas.microsoft.com/office/drawing/2014/main" id="{ACDF9572-666D-46F9-902E-713650313E7D}"/>
                </a:ext>
              </a:extLst>
            </p:cNvPr>
            <p:cNvSpPr/>
            <p:nvPr/>
          </p:nvSpPr>
          <p:spPr>
            <a:xfrm rot="10800000">
              <a:off x="8448097" y="5445704"/>
              <a:ext cx="2424045" cy="134693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b="1" spc="50" dirty="0" err="1">
                  <a:ln w="0"/>
                  <a:solidFill>
                    <a:schemeClr val="tx1"/>
                  </a:solidFill>
                  <a:effectLst>
                    <a:innerShdw blurRad="63500" dist="50800" dir="13500000">
                      <a:srgbClr val="000000">
                        <a:alpha val="50000"/>
                      </a:srgbClr>
                    </a:innerShdw>
                  </a:effectLst>
                </a:rPr>
                <a:t>Lập</a:t>
              </a:r>
              <a:r>
                <a:rPr lang="en-US" sz="2800" b="1" spc="50" dirty="0">
                  <a:ln w="0"/>
                  <a:solidFill>
                    <a:schemeClr val="tx1"/>
                  </a:solidFill>
                  <a:effectLst>
                    <a:innerShdw blurRad="63500" dist="50800" dir="13500000">
                      <a:srgbClr val="000000">
                        <a:alpha val="50000"/>
                      </a:srgbClr>
                    </a:innerShdw>
                  </a:effectLst>
                </a:rPr>
                <a:t> </a:t>
              </a:r>
              <a:r>
                <a:rPr lang="en-US" sz="2800" b="1" spc="50" dirty="0" err="1">
                  <a:ln w="0"/>
                  <a:solidFill>
                    <a:schemeClr val="tx1"/>
                  </a:solidFill>
                  <a:effectLst>
                    <a:innerShdw blurRad="63500" dist="50800" dir="13500000">
                      <a:srgbClr val="000000">
                        <a:alpha val="50000"/>
                      </a:srgbClr>
                    </a:innerShdw>
                  </a:effectLst>
                </a:rPr>
                <a:t>trình</a:t>
              </a:r>
              <a:r>
                <a:rPr lang="en-US" sz="2800" b="1" spc="50" dirty="0">
                  <a:ln w="0"/>
                  <a:solidFill>
                    <a:schemeClr val="tx1"/>
                  </a:solidFill>
                  <a:effectLst>
                    <a:innerShdw blurRad="63500" dist="50800" dir="13500000">
                      <a:srgbClr val="000000">
                        <a:alpha val="50000"/>
                      </a:srgbClr>
                    </a:innerShdw>
                  </a:effectLst>
                </a:rPr>
                <a:t> </a:t>
              </a:r>
            </a:p>
            <a:p>
              <a:pPr algn="ctr"/>
              <a:r>
                <a:rPr lang="en-US" sz="2800" b="1" spc="50" dirty="0" err="1">
                  <a:ln w="0"/>
                  <a:solidFill>
                    <a:schemeClr val="tx1"/>
                  </a:solidFill>
                  <a:effectLst>
                    <a:innerShdw blurRad="63500" dist="50800" dir="13500000">
                      <a:srgbClr val="000000">
                        <a:alpha val="50000"/>
                      </a:srgbClr>
                    </a:innerShdw>
                  </a:effectLst>
                </a:rPr>
                <a:t>jsp</a:t>
              </a:r>
              <a:endParaRPr lang="en-US" sz="2800" b="1" spc="50" dirty="0">
                <a:ln w="0"/>
                <a:solidFill>
                  <a:schemeClr val="tx1"/>
                </a:solidFill>
                <a:effectLst>
                  <a:innerShdw blurRad="63500" dist="50800" dir="13500000">
                    <a:srgbClr val="000000">
                      <a:alpha val="50000"/>
                    </a:srgbClr>
                  </a:innerShdw>
                </a:effectLst>
              </a:endParaRPr>
            </a:p>
            <a:p>
              <a:pPr algn="ctr"/>
              <a:endParaRPr lang="en-US" sz="2800" b="1" spc="50" dirty="0">
                <a:ln w="0"/>
                <a:solidFill>
                  <a:schemeClr val="tx1"/>
                </a:solidFill>
                <a:effectLst>
                  <a:innerShdw blurRad="63500" dist="50800" dir="13500000">
                    <a:srgbClr val="000000">
                      <a:alpha val="50000"/>
                    </a:srgbClr>
                  </a:innerShdw>
                </a:effectLst>
                <a:latin typeface="+mj-lt"/>
              </a:endParaRPr>
            </a:p>
          </p:txBody>
        </p:sp>
        <p:grpSp>
          <p:nvGrpSpPr>
            <p:cNvPr id="95" name="Group 94">
              <a:extLst>
                <a:ext uri="{FF2B5EF4-FFF2-40B4-BE49-F238E27FC236}">
                  <a16:creationId xmlns:a16="http://schemas.microsoft.com/office/drawing/2014/main" id="{F8B88746-F95C-491D-B644-C5A3F7C84FA4}"/>
                </a:ext>
              </a:extLst>
            </p:cNvPr>
            <p:cNvGrpSpPr/>
            <p:nvPr/>
          </p:nvGrpSpPr>
          <p:grpSpPr>
            <a:xfrm>
              <a:off x="9502828" y="3925950"/>
              <a:ext cx="387243" cy="904583"/>
              <a:chOff x="9502828" y="3925950"/>
              <a:chExt cx="387243" cy="904583"/>
            </a:xfrm>
          </p:grpSpPr>
          <p:cxnSp>
            <p:nvCxnSpPr>
              <p:cNvPr id="99" name="Straight Connector 98">
                <a:extLst>
                  <a:ext uri="{FF2B5EF4-FFF2-40B4-BE49-F238E27FC236}">
                    <a16:creationId xmlns:a16="http://schemas.microsoft.com/office/drawing/2014/main" id="{BB336CDB-37FE-4B40-9E41-39AD21C076EE}"/>
                  </a:ext>
                </a:extLst>
              </p:cNvPr>
              <p:cNvCxnSpPr/>
              <p:nvPr/>
            </p:nvCxnSpPr>
            <p:spPr>
              <a:xfrm flipH="1">
                <a:off x="9696450" y="3925950"/>
                <a:ext cx="1654" cy="517340"/>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sp>
            <p:nvSpPr>
              <p:cNvPr id="100" name="Oval 99">
                <a:extLst>
                  <a:ext uri="{FF2B5EF4-FFF2-40B4-BE49-F238E27FC236}">
                    <a16:creationId xmlns:a16="http://schemas.microsoft.com/office/drawing/2014/main" id="{058F2D52-4725-4B08-B7B5-3C714F47070B}"/>
                  </a:ext>
                </a:extLst>
              </p:cNvPr>
              <p:cNvSpPr/>
              <p:nvPr/>
            </p:nvSpPr>
            <p:spPr>
              <a:xfrm rot="10800000">
                <a:off x="9502828" y="4443290"/>
                <a:ext cx="387243" cy="38724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6</a:t>
                </a:r>
              </a:p>
            </p:txBody>
          </p:sp>
        </p:grpSp>
        <p:grpSp>
          <p:nvGrpSpPr>
            <p:cNvPr id="96" name="Group 95">
              <a:extLst>
                <a:ext uri="{FF2B5EF4-FFF2-40B4-BE49-F238E27FC236}">
                  <a16:creationId xmlns:a16="http://schemas.microsoft.com/office/drawing/2014/main" id="{8EA71F18-CEEB-4759-8366-6FD451F0DB3A}"/>
                </a:ext>
              </a:extLst>
            </p:cNvPr>
            <p:cNvGrpSpPr/>
            <p:nvPr/>
          </p:nvGrpSpPr>
          <p:grpSpPr>
            <a:xfrm>
              <a:off x="9109076" y="4641661"/>
              <a:ext cx="1182757" cy="1182757"/>
              <a:chOff x="9109076" y="4641661"/>
              <a:chExt cx="1182757" cy="1182757"/>
            </a:xfrm>
          </p:grpSpPr>
          <p:sp>
            <p:nvSpPr>
              <p:cNvPr id="97" name="Freeform 55">
                <a:extLst>
                  <a:ext uri="{FF2B5EF4-FFF2-40B4-BE49-F238E27FC236}">
                    <a16:creationId xmlns:a16="http://schemas.microsoft.com/office/drawing/2014/main" id="{B1AF3F24-84C0-4644-936C-49D33FAC6129}"/>
                  </a:ext>
                </a:extLst>
              </p:cNvPr>
              <p:cNvSpPr/>
              <p:nvPr/>
            </p:nvSpPr>
            <p:spPr>
              <a:xfrm>
                <a:off x="9109076" y="4641661"/>
                <a:ext cx="1182757" cy="1182757"/>
              </a:xfrm>
              <a:custGeom>
                <a:avLst/>
                <a:gdLst>
                  <a:gd name="connsiteX0" fmla="*/ 0 w 1182757"/>
                  <a:gd name="connsiteY0" fmla="*/ 0 h 1182757"/>
                  <a:gd name="connsiteX1" fmla="*/ 394231 w 1182757"/>
                  <a:gd name="connsiteY1" fmla="*/ 0 h 1182757"/>
                  <a:gd name="connsiteX2" fmla="*/ 397686 w 1182757"/>
                  <a:gd name="connsiteY2" fmla="*/ 34273 h 1182757"/>
                  <a:gd name="connsiteX3" fmla="*/ 587374 w 1182757"/>
                  <a:gd name="connsiteY3" fmla="*/ 188873 h 1182757"/>
                  <a:gd name="connsiteX4" fmla="*/ 777062 w 1182757"/>
                  <a:gd name="connsiteY4" fmla="*/ 34273 h 1182757"/>
                  <a:gd name="connsiteX5" fmla="*/ 780517 w 1182757"/>
                  <a:gd name="connsiteY5" fmla="*/ 0 h 1182757"/>
                  <a:gd name="connsiteX6" fmla="*/ 1182757 w 1182757"/>
                  <a:gd name="connsiteY6" fmla="*/ 0 h 1182757"/>
                  <a:gd name="connsiteX7" fmla="*/ 1182757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394231" y="0"/>
                    </a:lnTo>
                    <a:lnTo>
                      <a:pt x="397686" y="34273"/>
                    </a:lnTo>
                    <a:cubicBezTo>
                      <a:pt x="415740" y="122503"/>
                      <a:pt x="493807" y="188873"/>
                      <a:pt x="587374" y="188873"/>
                    </a:cubicBezTo>
                    <a:cubicBezTo>
                      <a:pt x="680941" y="188873"/>
                      <a:pt x="759008" y="122503"/>
                      <a:pt x="777062" y="34273"/>
                    </a:cubicBezTo>
                    <a:lnTo>
                      <a:pt x="780517" y="0"/>
                    </a:lnTo>
                    <a:lnTo>
                      <a:pt x="1182757" y="0"/>
                    </a:lnTo>
                    <a:lnTo>
                      <a:pt x="1182757"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98" name="Picture 14" descr="play 3 icon">
                <a:extLst>
                  <a:ext uri="{FF2B5EF4-FFF2-40B4-BE49-F238E27FC236}">
                    <a16:creationId xmlns:a16="http://schemas.microsoft.com/office/drawing/2014/main" id="{31B53BBA-986B-4A71-9BF9-FE0754D715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73128" y="4974771"/>
                <a:ext cx="646642" cy="646642"/>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pic>
        </p:grpSp>
      </p:grpSp>
      <p:grpSp>
        <p:nvGrpSpPr>
          <p:cNvPr id="101" name="Group 100">
            <a:extLst>
              <a:ext uri="{FF2B5EF4-FFF2-40B4-BE49-F238E27FC236}">
                <a16:creationId xmlns:a16="http://schemas.microsoft.com/office/drawing/2014/main" id="{B6A00D44-B6F2-41B4-9D96-303093A16133}"/>
              </a:ext>
            </a:extLst>
          </p:cNvPr>
          <p:cNvGrpSpPr/>
          <p:nvPr/>
        </p:nvGrpSpPr>
        <p:grpSpPr>
          <a:xfrm>
            <a:off x="549992" y="3925950"/>
            <a:ext cx="2634123" cy="2083079"/>
            <a:chOff x="1056712" y="3916011"/>
            <a:chExt cx="2327234" cy="1705658"/>
          </a:xfrm>
        </p:grpSpPr>
        <p:sp>
          <p:nvSpPr>
            <p:cNvPr id="102" name="Freeform 69">
              <a:extLst>
                <a:ext uri="{FF2B5EF4-FFF2-40B4-BE49-F238E27FC236}">
                  <a16:creationId xmlns:a16="http://schemas.microsoft.com/office/drawing/2014/main" id="{507BC911-0646-453B-8BEB-0A546593ECCC}"/>
                </a:ext>
              </a:extLst>
            </p:cNvPr>
            <p:cNvSpPr/>
            <p:nvPr/>
          </p:nvSpPr>
          <p:spPr>
            <a:xfrm>
              <a:off x="1701812" y="4332295"/>
              <a:ext cx="923367" cy="718352"/>
            </a:xfrm>
            <a:custGeom>
              <a:avLst/>
              <a:gdLst>
                <a:gd name="connsiteX0" fmla="*/ 0 w 1182757"/>
                <a:gd name="connsiteY0" fmla="*/ 0 h 1182757"/>
                <a:gd name="connsiteX1" fmla="*/ 403894 w 1182757"/>
                <a:gd name="connsiteY1" fmla="*/ 0 h 1182757"/>
                <a:gd name="connsiteX2" fmla="*/ 407349 w 1182757"/>
                <a:gd name="connsiteY2" fmla="*/ 34273 h 1182757"/>
                <a:gd name="connsiteX3" fmla="*/ 597037 w 1182757"/>
                <a:gd name="connsiteY3" fmla="*/ 188873 h 1182757"/>
                <a:gd name="connsiteX4" fmla="*/ 786726 w 1182757"/>
                <a:gd name="connsiteY4" fmla="*/ 34273 h 1182757"/>
                <a:gd name="connsiteX5" fmla="*/ 790181 w 1182757"/>
                <a:gd name="connsiteY5" fmla="*/ 0 h 1182757"/>
                <a:gd name="connsiteX6" fmla="*/ 1182757 w 1182757"/>
                <a:gd name="connsiteY6" fmla="*/ 0 h 1182757"/>
                <a:gd name="connsiteX7" fmla="*/ 1182757 w 1182757"/>
                <a:gd name="connsiteY7" fmla="*/ 1182757 h 1182757"/>
                <a:gd name="connsiteX8" fmla="*/ 0 w 1182757"/>
                <a:gd name="connsiteY8"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757" h="1182757">
                  <a:moveTo>
                    <a:pt x="0" y="0"/>
                  </a:moveTo>
                  <a:lnTo>
                    <a:pt x="403894" y="0"/>
                  </a:lnTo>
                  <a:lnTo>
                    <a:pt x="407349" y="34273"/>
                  </a:lnTo>
                  <a:cubicBezTo>
                    <a:pt x="425404" y="122503"/>
                    <a:pt x="503470" y="188873"/>
                    <a:pt x="597037" y="188873"/>
                  </a:cubicBezTo>
                  <a:cubicBezTo>
                    <a:pt x="690605" y="188873"/>
                    <a:pt x="768671" y="122503"/>
                    <a:pt x="786726" y="34273"/>
                  </a:cubicBezTo>
                  <a:lnTo>
                    <a:pt x="790181" y="0"/>
                  </a:lnTo>
                  <a:lnTo>
                    <a:pt x="1182757" y="0"/>
                  </a:lnTo>
                  <a:lnTo>
                    <a:pt x="1182757" y="1182757"/>
                  </a:lnTo>
                  <a:lnTo>
                    <a:pt x="0" y="1182757"/>
                  </a:lnTo>
                  <a:close/>
                </a:path>
              </a:pathLst>
            </a:cu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C0DB2662-9364-4BFF-82D7-E280E54EA890}"/>
                </a:ext>
              </a:extLst>
            </p:cNvPr>
            <p:cNvGrpSpPr/>
            <p:nvPr/>
          </p:nvGrpSpPr>
          <p:grpSpPr>
            <a:xfrm>
              <a:off x="1056712" y="3916011"/>
              <a:ext cx="2327234" cy="1705658"/>
              <a:chOff x="1309982" y="3949626"/>
              <a:chExt cx="2077122" cy="1866574"/>
            </a:xfrm>
          </p:grpSpPr>
          <p:sp>
            <p:nvSpPr>
              <p:cNvPr id="105" name="Rectangle 104">
                <a:extLst>
                  <a:ext uri="{FF2B5EF4-FFF2-40B4-BE49-F238E27FC236}">
                    <a16:creationId xmlns:a16="http://schemas.microsoft.com/office/drawing/2014/main" id="{49115CA2-E9DE-4152-8FAA-2203C4CA1441}"/>
                  </a:ext>
                </a:extLst>
              </p:cNvPr>
              <p:cNvSpPr/>
              <p:nvPr/>
            </p:nvSpPr>
            <p:spPr>
              <a:xfrm>
                <a:off x="1309982" y="5347361"/>
                <a:ext cx="2077122" cy="46883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800" b="1" spc="50" dirty="0" err="1">
                    <a:ln w="0"/>
                    <a:effectLst>
                      <a:innerShdw blurRad="63500" dist="50800" dir="13500000">
                        <a:srgbClr val="000000">
                          <a:alpha val="50000"/>
                        </a:srgbClr>
                      </a:innerShdw>
                    </a:effectLst>
                  </a:rPr>
                  <a:t>Tổng</a:t>
                </a:r>
                <a:r>
                  <a:rPr lang="en-US" sz="2800" b="1" spc="50" dirty="0">
                    <a:ln w="0"/>
                    <a:effectLst>
                      <a:innerShdw blurRad="63500" dist="50800" dir="13500000">
                        <a:srgbClr val="000000">
                          <a:alpha val="50000"/>
                        </a:srgbClr>
                      </a:innerShdw>
                    </a:effectLst>
                  </a:rPr>
                  <a:t> </a:t>
                </a:r>
                <a:r>
                  <a:rPr lang="en-US" sz="2800" b="1" spc="50" dirty="0" err="1">
                    <a:ln w="0"/>
                    <a:effectLst>
                      <a:innerShdw blurRad="63500" dist="50800" dir="13500000">
                        <a:srgbClr val="000000">
                          <a:alpha val="50000"/>
                        </a:srgbClr>
                      </a:innerShdw>
                    </a:effectLst>
                  </a:rPr>
                  <a:t>quan</a:t>
                </a:r>
                <a:endParaRPr lang="en-US" sz="2800" b="1" spc="50" dirty="0">
                  <a:ln w="0"/>
                  <a:effectLst>
                    <a:innerShdw blurRad="63500" dist="50800" dir="13500000">
                      <a:srgbClr val="000000">
                        <a:alpha val="50000"/>
                      </a:srgbClr>
                    </a:innerShdw>
                  </a:effectLst>
                </a:endParaRPr>
              </a:p>
            </p:txBody>
          </p:sp>
          <p:cxnSp>
            <p:nvCxnSpPr>
              <p:cNvPr id="106" name="Straight Connector 105">
                <a:extLst>
                  <a:ext uri="{FF2B5EF4-FFF2-40B4-BE49-F238E27FC236}">
                    <a16:creationId xmlns:a16="http://schemas.microsoft.com/office/drawing/2014/main" id="{DFBCAC9B-2FC0-424B-BB2C-22E4C35FC985}"/>
                  </a:ext>
                </a:extLst>
              </p:cNvPr>
              <p:cNvCxnSpPr/>
              <p:nvPr/>
            </p:nvCxnSpPr>
            <p:spPr>
              <a:xfrm>
                <a:off x="2319339" y="3949626"/>
                <a:ext cx="0" cy="350892"/>
              </a:xfrm>
              <a:prstGeom prst="line">
                <a:avLst/>
              </a:prstGeom>
              <a:ln/>
            </p:spPr>
            <p:style>
              <a:lnRef idx="2">
                <a:schemeClr val="accent2">
                  <a:shade val="50000"/>
                </a:schemeClr>
              </a:lnRef>
              <a:fillRef idx="1">
                <a:schemeClr val="accent2"/>
              </a:fillRef>
              <a:effectRef idx="0">
                <a:schemeClr val="accent2"/>
              </a:effectRef>
              <a:fontRef idx="minor">
                <a:schemeClr val="lt1"/>
              </a:fontRef>
            </p:style>
          </p:cxnSp>
          <p:pic>
            <p:nvPicPr>
              <p:cNvPr id="107" name="Picture 2" descr="briefcase 5 icon">
                <a:extLst>
                  <a:ext uri="{FF2B5EF4-FFF2-40B4-BE49-F238E27FC236}">
                    <a16:creationId xmlns:a16="http://schemas.microsoft.com/office/drawing/2014/main" id="{E86A6DAA-507A-481F-AE30-527F43DAD1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3752" y="4640777"/>
                <a:ext cx="468084" cy="431487"/>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pic>
        </p:grpSp>
        <p:sp>
          <p:nvSpPr>
            <p:cNvPr id="104" name="Oval 103">
              <a:extLst>
                <a:ext uri="{FF2B5EF4-FFF2-40B4-BE49-F238E27FC236}">
                  <a16:creationId xmlns:a16="http://schemas.microsoft.com/office/drawing/2014/main" id="{CBFA9A92-015D-4C8B-805D-37306337A001}"/>
                </a:ext>
              </a:extLst>
            </p:cNvPr>
            <p:cNvSpPr/>
            <p:nvPr/>
          </p:nvSpPr>
          <p:spPr>
            <a:xfrm>
              <a:off x="2028494" y="4193301"/>
              <a:ext cx="290563" cy="25807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grpSp>
    </p:spTree>
    <p:extLst>
      <p:ext uri="{BB962C8B-B14F-4D97-AF65-F5344CB8AC3E}">
        <p14:creationId xmlns:p14="http://schemas.microsoft.com/office/powerpoint/2010/main" val="185599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up)">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down)">
                                      <p:cBhvr>
                                        <p:cTn id="23" dur="500"/>
                                        <p:tgtEl>
                                          <p:spTgt spid="8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up)">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up)">
                                      <p:cBhvr>
                                        <p:cTn id="3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5910071A-21A1-4D7A-81F5-348F5F0946D3}"/>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9" name="Shape 139">
            <a:extLst>
              <a:ext uri="{FF2B5EF4-FFF2-40B4-BE49-F238E27FC236}">
                <a16:creationId xmlns:a16="http://schemas.microsoft.com/office/drawing/2014/main" id="{66FD31E6-1A0B-4384-B1E6-7EF3E00C5DD5}"/>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0" name="Shape 150">
            <a:extLst>
              <a:ext uri="{FF2B5EF4-FFF2-40B4-BE49-F238E27FC236}">
                <a16:creationId xmlns:a16="http://schemas.microsoft.com/office/drawing/2014/main" id="{4441738C-8DB5-439F-86E4-7C38346891D1}"/>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51">
            <a:extLst>
              <a:ext uri="{FF2B5EF4-FFF2-40B4-BE49-F238E27FC236}">
                <a16:creationId xmlns:a16="http://schemas.microsoft.com/office/drawing/2014/main" id="{92202F72-5EC6-4489-9991-20E46E2229F0}"/>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2" name="Shape 139">
            <a:extLst>
              <a:ext uri="{FF2B5EF4-FFF2-40B4-BE49-F238E27FC236}">
                <a16:creationId xmlns:a16="http://schemas.microsoft.com/office/drawing/2014/main" id="{750D358D-217B-4975-B4E3-FEE08A2AAE76}"/>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3" name="Shape 141">
            <a:extLst>
              <a:ext uri="{FF2B5EF4-FFF2-40B4-BE49-F238E27FC236}">
                <a16:creationId xmlns:a16="http://schemas.microsoft.com/office/drawing/2014/main" id="{F77DFC61-2782-4439-A35A-5EEC034C4C30}"/>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4" name="Shape 143">
            <a:extLst>
              <a:ext uri="{FF2B5EF4-FFF2-40B4-BE49-F238E27FC236}">
                <a16:creationId xmlns:a16="http://schemas.microsoft.com/office/drawing/2014/main" id="{1810A957-B869-4211-B5B8-AA8E5FC48DB1}"/>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51">
            <a:extLst>
              <a:ext uri="{FF2B5EF4-FFF2-40B4-BE49-F238E27FC236}">
                <a16:creationId xmlns:a16="http://schemas.microsoft.com/office/drawing/2014/main" id="{B0A8495C-24C7-4F72-987D-38C4CB9FEFEC}"/>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7" name="Rectangle 6">
            <a:extLst>
              <a:ext uri="{FF2B5EF4-FFF2-40B4-BE49-F238E27FC236}">
                <a16:creationId xmlns:a16="http://schemas.microsoft.com/office/drawing/2014/main" id="{A1ABEFD0-F370-4EF5-8DF7-ECD80F247118}"/>
              </a:ext>
            </a:extLst>
          </p:cNvPr>
          <p:cNvSpPr/>
          <p:nvPr/>
        </p:nvSpPr>
        <p:spPr>
          <a:xfrm>
            <a:off x="1756475" y="1899453"/>
            <a:ext cx="10435525" cy="3339376"/>
          </a:xfrm>
          <a:prstGeom prst="rect">
            <a:avLst/>
          </a:prstGeom>
        </p:spPr>
        <p:txBody>
          <a:bodyPr wrap="square">
            <a:spAutoFit/>
          </a:bodyPr>
          <a:lstStyle/>
          <a:p>
            <a:pPr marL="12700">
              <a:lnSpc>
                <a:spcPct val="100000"/>
              </a:lnSpc>
              <a:spcBef>
                <a:spcPts val="1445"/>
              </a:spcBef>
            </a:pPr>
            <a:r>
              <a:rPr lang="en-US" sz="2400" spc="-360" dirty="0">
                <a:solidFill>
                  <a:schemeClr val="accent2">
                    <a:lumMod val="75000"/>
                  </a:schemeClr>
                </a:solidFill>
                <a:latin typeface="Times New Roman" panose="02020603050405020304" pitchFamily="18" charset="0"/>
                <a:cs typeface="Times New Roman" panose="02020603050405020304" pitchFamily="18" charset="0"/>
              </a:rPr>
              <a:t>ACTION </a:t>
            </a:r>
            <a:r>
              <a:rPr lang="en-US" sz="2400" spc="-75" dirty="0">
                <a:solidFill>
                  <a:schemeClr val="accent2">
                    <a:lumMod val="75000"/>
                  </a:schemeClr>
                </a:solidFill>
                <a:latin typeface="Times New Roman" panose="02020603050405020304" pitchFamily="18" charset="0"/>
                <a:cs typeface="Times New Roman" panose="02020603050405020304" pitchFamily="18" charset="0"/>
              </a:rPr>
              <a:t>:</a:t>
            </a:r>
            <a:r>
              <a:rPr lang="en-US" sz="2400" spc="-75" dirty="0">
                <a:solidFill>
                  <a:srgbClr val="FFC000"/>
                </a:solidFill>
                <a:latin typeface="Times New Roman" panose="02020603050405020304" pitchFamily="18" charset="0"/>
                <a:cs typeface="Times New Roman" panose="02020603050405020304" pitchFamily="18" charset="0"/>
              </a:rPr>
              <a:t> </a:t>
            </a:r>
            <a:r>
              <a:rPr lang="vi-VN" sz="2400" spc="-75" dirty="0">
                <a:latin typeface="Times New Roman" panose="02020603050405020304" pitchFamily="18" charset="0"/>
                <a:cs typeface="Times New Roman" panose="02020603050405020304" pitchFamily="18" charset="0"/>
              </a:rPr>
              <a:t>Thực hiện các tác vụ, chẳng hạn như chèn các tệp, sử dụng lại các bean, chuyển tiếp người dùng đến một trang khác và khởi tạo các đối tượng.</a:t>
            </a:r>
            <a:endParaRPr lang="en-US" sz="2400" spc="-75" dirty="0">
              <a:latin typeface="Times New Roman" panose="02020603050405020304" pitchFamily="18" charset="0"/>
              <a:cs typeface="Times New Roman" panose="02020603050405020304" pitchFamily="18" charset="0"/>
            </a:endParaRPr>
          </a:p>
          <a:p>
            <a:pPr marL="12700">
              <a:spcBef>
                <a:spcPts val="1445"/>
              </a:spcBef>
            </a:pPr>
            <a:r>
              <a:rPr lang="en-US" sz="2400" b="1" spc="-75" dirty="0" err="1">
                <a:latin typeface="Times New Roman" panose="02020603050405020304" pitchFamily="18" charset="0"/>
                <a:cs typeface="Times New Roman" panose="02020603050405020304" pitchFamily="18" charset="0"/>
              </a:rPr>
              <a:t>Cú</a:t>
            </a:r>
            <a:r>
              <a:rPr lang="en-US" sz="2400" b="1" spc="-75" dirty="0">
                <a:latin typeface="Times New Roman" panose="02020603050405020304" pitchFamily="18" charset="0"/>
                <a:cs typeface="Times New Roman" panose="02020603050405020304" pitchFamily="18" charset="0"/>
              </a:rPr>
              <a:t> </a:t>
            </a:r>
            <a:r>
              <a:rPr lang="en-US" sz="2400" b="1" spc="-75" dirty="0" err="1">
                <a:latin typeface="Times New Roman" panose="02020603050405020304" pitchFamily="18" charset="0"/>
                <a:cs typeface="Times New Roman" panose="02020603050405020304" pitchFamily="18" charset="0"/>
              </a:rPr>
              <a:t>pháp</a:t>
            </a:r>
            <a:r>
              <a:rPr lang="en-US" sz="2400" b="1" spc="-75"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pPr marL="12700">
              <a:spcBef>
                <a:spcPts val="1445"/>
              </a:spcBef>
            </a:pPr>
            <a:r>
              <a:rPr lang="en-US" sz="3200" b="1" dirty="0">
                <a:solidFill>
                  <a:srgbClr val="FF0000"/>
                </a:solidFill>
              </a:rPr>
              <a:t>&lt;</a:t>
            </a:r>
            <a:r>
              <a:rPr lang="en-US" sz="3200" b="1" dirty="0" err="1">
                <a:solidFill>
                  <a:srgbClr val="FF0000"/>
                </a:solidFill>
              </a:rPr>
              <a:t>jsp:action_name</a:t>
            </a:r>
            <a:r>
              <a:rPr lang="en-US" sz="3200" b="1" dirty="0">
                <a:solidFill>
                  <a:srgbClr val="FF0000"/>
                </a:solidFill>
              </a:rPr>
              <a:t> attribute="value" /&gt;</a:t>
            </a:r>
          </a:p>
          <a:p>
            <a:pPr marL="12700">
              <a:spcBef>
                <a:spcPts val="1445"/>
              </a:spcBef>
            </a:pP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đó</a:t>
            </a:r>
            <a:r>
              <a:rPr lang="en-US" sz="2400" b="1"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các</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thẻ</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hành</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động</a:t>
            </a:r>
            <a:r>
              <a:rPr lang="en-US" sz="2400" spc="-5" dirty="0">
                <a:latin typeface="Times New Roman" panose="02020603050405020304" pitchFamily="18" charset="0"/>
                <a:cs typeface="Times New Roman" panose="02020603050405020304" pitchFamily="18" charset="0"/>
              </a:rPr>
              <a:t> JSP </a:t>
            </a:r>
            <a:r>
              <a:rPr lang="en-US" sz="2400" spc="-5" dirty="0" err="1">
                <a:latin typeface="Times New Roman" panose="02020603050405020304" pitchFamily="18" charset="0"/>
                <a:cs typeface="Times New Roman" panose="02020603050405020304" pitchFamily="18" charset="0"/>
              </a:rPr>
              <a:t>khác</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nhau</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có</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thể</a:t>
            </a:r>
            <a:r>
              <a:rPr lang="en-US" sz="2400" spc="-5" dirty="0">
                <a:latin typeface="Times New Roman" panose="02020603050405020304" pitchFamily="18" charset="0"/>
                <a:cs typeface="Times New Roman" panose="02020603050405020304" pitchFamily="18" charset="0"/>
              </a:rPr>
              <a:t> </a:t>
            </a:r>
            <a:r>
              <a:rPr lang="en-US" sz="2400" spc="-5" dirty="0" err="1">
                <a:latin typeface="Times New Roman" panose="02020603050405020304" pitchFamily="18" charset="0"/>
                <a:cs typeface="Times New Roman" panose="02020603050405020304" pitchFamily="18" charset="0"/>
              </a:rPr>
              <a:t>là</a:t>
            </a:r>
            <a:r>
              <a:rPr lang="en-US" sz="2400" spc="-5" dirty="0">
                <a:latin typeface="Times New Roman" panose="02020603050405020304" pitchFamily="18" charset="0"/>
                <a:cs typeface="Times New Roman" panose="02020603050405020304" pitchFamily="18" charset="0"/>
              </a:rPr>
              <a:t> </a:t>
            </a:r>
            <a:r>
              <a:rPr lang="en-US" sz="2400" dirty="0" err="1">
                <a:solidFill>
                  <a:srgbClr val="001F5F"/>
                </a:solidFill>
                <a:latin typeface="Courier New"/>
                <a:cs typeface="Courier New"/>
              </a:rPr>
              <a:t>useBean</a:t>
            </a:r>
            <a:r>
              <a:rPr lang="en-US" sz="2400" dirty="0" err="1">
                <a:solidFill>
                  <a:srgbClr val="001F5F"/>
                </a:solidFill>
                <a:latin typeface="Courier New" panose="02070309020205020404" pitchFamily="49" charset="0"/>
                <a:cs typeface="Courier New" panose="02070309020205020404" pitchFamily="49" charset="0"/>
              </a:rPr>
              <a:t>,</a:t>
            </a:r>
            <a:r>
              <a:rPr lang="en-US" sz="2400" i="1" spc="-45" dirty="0" err="1">
                <a:solidFill>
                  <a:srgbClr val="001F5F"/>
                </a:solidFill>
                <a:latin typeface="Courier New" panose="02070309020205020404" pitchFamily="49" charset="0"/>
                <a:cs typeface="Courier New" panose="02070309020205020404" pitchFamily="49" charset="0"/>
              </a:rPr>
              <a:t>forward</a:t>
            </a:r>
            <a:r>
              <a:rPr lang="en-US" sz="2400" i="1" spc="-45" dirty="0">
                <a:solidFill>
                  <a:srgbClr val="001F5F"/>
                </a:solidFill>
                <a:latin typeface="Courier New" panose="02070309020205020404" pitchFamily="49" charset="0"/>
                <a:cs typeface="Courier New" panose="02070309020205020404" pitchFamily="49" charset="0"/>
              </a:rPr>
              <a:t>, </a:t>
            </a:r>
            <a:r>
              <a:rPr lang="en-US" sz="2400" i="1" spc="-60" dirty="0">
                <a:solidFill>
                  <a:srgbClr val="001F5F"/>
                </a:solidFill>
                <a:latin typeface="Courier New" panose="02070309020205020404" pitchFamily="49" charset="0"/>
                <a:cs typeface="Courier New" panose="02070309020205020404" pitchFamily="49" charset="0"/>
              </a:rPr>
              <a:t>include, </a:t>
            </a:r>
            <a:r>
              <a:rPr lang="en-US" sz="2400" i="1" spc="-50" dirty="0" err="1">
                <a:solidFill>
                  <a:srgbClr val="001F5F"/>
                </a:solidFill>
                <a:latin typeface="Courier New" panose="02070309020205020404" pitchFamily="49" charset="0"/>
                <a:cs typeface="Courier New" panose="02070309020205020404" pitchFamily="49" charset="0"/>
              </a:rPr>
              <a:t>getProperty</a:t>
            </a:r>
            <a:r>
              <a:rPr lang="en-US" sz="2400" i="1" spc="-50" dirty="0">
                <a:solidFill>
                  <a:srgbClr val="001F5F"/>
                </a:solidFill>
                <a:latin typeface="Courier New" panose="02070309020205020404" pitchFamily="49" charset="0"/>
                <a:cs typeface="Courier New" panose="02070309020205020404" pitchFamily="49" charset="0"/>
              </a:rPr>
              <a:t>, </a:t>
            </a:r>
            <a:r>
              <a:rPr lang="en-US" sz="2400" i="1" spc="-60" dirty="0">
                <a:solidFill>
                  <a:srgbClr val="001F5F"/>
                </a:solidFill>
                <a:latin typeface="Courier New" panose="02070309020205020404" pitchFamily="49" charset="0"/>
                <a:cs typeface="Courier New" panose="02070309020205020404" pitchFamily="49" charset="0"/>
              </a:rPr>
              <a:t>Param,</a:t>
            </a:r>
            <a:r>
              <a:rPr lang="en-US" sz="2400" i="1" dirty="0">
                <a:solidFill>
                  <a:srgbClr val="001F5F"/>
                </a:solidFill>
                <a:latin typeface="Courier New" panose="02070309020205020404" pitchFamily="49" charset="0"/>
                <a:cs typeface="Courier New" panose="02070309020205020404" pitchFamily="49" charset="0"/>
              </a:rPr>
              <a:t> </a:t>
            </a:r>
            <a:r>
              <a:rPr lang="en-US" sz="2400" i="1" dirty="0" err="1">
                <a:solidFill>
                  <a:srgbClr val="001F5F"/>
                </a:solidFill>
                <a:latin typeface="Courier New" panose="02070309020205020404" pitchFamily="49" charset="0"/>
                <a:cs typeface="Courier New" panose="02070309020205020404" pitchFamily="49" charset="0"/>
              </a:rPr>
              <a:t>setProperty</a:t>
            </a:r>
            <a:r>
              <a:rPr lang="en-US" sz="2400" i="1" dirty="0">
                <a:solidFill>
                  <a:srgbClr val="001F5F"/>
                </a:solidFill>
                <a:latin typeface="Courier New" panose="02070309020205020404" pitchFamily="49" charset="0"/>
                <a:cs typeface="Courier New" panose="02070309020205020404" pitchFamily="49" charset="0"/>
              </a:rPr>
              <a:t>, plugin,…</a:t>
            </a:r>
            <a:r>
              <a:rPr lang="en-US" sz="2400" spc="-5"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p>
        </p:txBody>
      </p:sp>
      <p:sp>
        <p:nvSpPr>
          <p:cNvPr id="16" name="Oval 15">
            <a:extLst>
              <a:ext uri="{FF2B5EF4-FFF2-40B4-BE49-F238E27FC236}">
                <a16:creationId xmlns:a16="http://schemas.microsoft.com/office/drawing/2014/main" id="{B0294D21-9DD3-4253-BF73-9042511F1201}"/>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17" name="TextBox 16">
            <a:extLst>
              <a:ext uri="{FF2B5EF4-FFF2-40B4-BE49-F238E27FC236}">
                <a16:creationId xmlns:a16="http://schemas.microsoft.com/office/drawing/2014/main" id="{D8A2C97C-44EF-4B1D-A874-CEB93E805288}"/>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8" name="Straight Connector 17">
            <a:extLst>
              <a:ext uri="{FF2B5EF4-FFF2-40B4-BE49-F238E27FC236}">
                <a16:creationId xmlns:a16="http://schemas.microsoft.com/office/drawing/2014/main" id="{2019B392-82DD-4123-9677-A205F55CDFD8}"/>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40984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144">
            <a:extLst>
              <a:ext uri="{FF2B5EF4-FFF2-40B4-BE49-F238E27FC236}">
                <a16:creationId xmlns:a16="http://schemas.microsoft.com/office/drawing/2014/main" id="{87C9F853-516D-4067-A032-F1A30C37AB06}"/>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9" name="Shape 139">
            <a:extLst>
              <a:ext uri="{FF2B5EF4-FFF2-40B4-BE49-F238E27FC236}">
                <a16:creationId xmlns:a16="http://schemas.microsoft.com/office/drawing/2014/main" id="{2A6A3737-4A92-42C9-A866-1C02AF836264}"/>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0" name="Shape 145">
            <a:extLst>
              <a:ext uri="{FF2B5EF4-FFF2-40B4-BE49-F238E27FC236}">
                <a16:creationId xmlns:a16="http://schemas.microsoft.com/office/drawing/2014/main" id="{8574BCBE-6853-4741-A36C-0FB194B01AAE}"/>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1" name="Shape 150">
            <a:extLst>
              <a:ext uri="{FF2B5EF4-FFF2-40B4-BE49-F238E27FC236}">
                <a16:creationId xmlns:a16="http://schemas.microsoft.com/office/drawing/2014/main" id="{BBDE1A3E-05EF-40A0-A0CA-F51507642DE8}"/>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2" name="Shape 151">
            <a:extLst>
              <a:ext uri="{FF2B5EF4-FFF2-40B4-BE49-F238E27FC236}">
                <a16:creationId xmlns:a16="http://schemas.microsoft.com/office/drawing/2014/main" id="{30A4E7BF-9CAB-406A-B2A7-CC5BD4E4B922}"/>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3" name="Shape 139">
            <a:extLst>
              <a:ext uri="{FF2B5EF4-FFF2-40B4-BE49-F238E27FC236}">
                <a16:creationId xmlns:a16="http://schemas.microsoft.com/office/drawing/2014/main" id="{70201485-FDBB-4721-8DB7-22C45D64AA18}"/>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4" name="Shape 141">
            <a:extLst>
              <a:ext uri="{FF2B5EF4-FFF2-40B4-BE49-F238E27FC236}">
                <a16:creationId xmlns:a16="http://schemas.microsoft.com/office/drawing/2014/main" id="{82B0AD8D-28CB-4159-A735-F38768FB5E2D}"/>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5" name="Shape 143">
            <a:extLst>
              <a:ext uri="{FF2B5EF4-FFF2-40B4-BE49-F238E27FC236}">
                <a16:creationId xmlns:a16="http://schemas.microsoft.com/office/drawing/2014/main" id="{9492D555-7EA1-485B-8DAF-68A2024D4B46}"/>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6" name="Shape 151">
            <a:extLst>
              <a:ext uri="{FF2B5EF4-FFF2-40B4-BE49-F238E27FC236}">
                <a16:creationId xmlns:a16="http://schemas.microsoft.com/office/drawing/2014/main" id="{7CFA5AE1-E968-4C2B-A35B-3EBC08AF3E30}"/>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 name="Rectangle 1">
            <a:extLst>
              <a:ext uri="{FF2B5EF4-FFF2-40B4-BE49-F238E27FC236}">
                <a16:creationId xmlns:a16="http://schemas.microsoft.com/office/drawing/2014/main" id="{FEAA78C7-32E0-4AA1-A9AF-46752EA2F1FE}"/>
              </a:ext>
            </a:extLst>
          </p:cNvPr>
          <p:cNvSpPr/>
          <p:nvPr/>
        </p:nvSpPr>
        <p:spPr>
          <a:xfrm>
            <a:off x="956925" y="631763"/>
            <a:ext cx="1140377" cy="461665"/>
          </a:xfrm>
          <a:prstGeom prst="rect">
            <a:avLst/>
          </a:prstGeom>
        </p:spPr>
        <p:txBody>
          <a:bodyPr wrap="none">
            <a:spAutoFit/>
          </a:bodyPr>
          <a:lstStyle/>
          <a:p>
            <a:r>
              <a:rPr lang="en-US" sz="2400" b="1" spc="-360" dirty="0">
                <a:solidFill>
                  <a:srgbClr val="FFC000"/>
                </a:solidFill>
                <a:latin typeface="Times New Roman" panose="02020603050405020304" pitchFamily="18" charset="0"/>
                <a:cs typeface="Times New Roman" panose="02020603050405020304" pitchFamily="18" charset="0"/>
              </a:rPr>
              <a:t>ACTION</a:t>
            </a:r>
            <a:endParaRPr lang="en-US" sz="2400" b="1" dirty="0"/>
          </a:p>
        </p:txBody>
      </p:sp>
      <p:sp>
        <p:nvSpPr>
          <p:cNvPr id="5" name="Rectangle 4">
            <a:extLst>
              <a:ext uri="{FF2B5EF4-FFF2-40B4-BE49-F238E27FC236}">
                <a16:creationId xmlns:a16="http://schemas.microsoft.com/office/drawing/2014/main" id="{BF6266E0-3DF3-4ACA-96DF-6374EF5BACE3}"/>
              </a:ext>
            </a:extLst>
          </p:cNvPr>
          <p:cNvSpPr/>
          <p:nvPr/>
        </p:nvSpPr>
        <p:spPr>
          <a:xfrm>
            <a:off x="956925" y="1093428"/>
            <a:ext cx="1913851" cy="954107"/>
          </a:xfrm>
          <a:prstGeom prst="rect">
            <a:avLst/>
          </a:prstGeom>
        </p:spPr>
        <p:txBody>
          <a:bodyPr wrap="square">
            <a:spAutoFit/>
          </a:bodyPr>
          <a:lstStyle/>
          <a:p>
            <a:pPr marL="12700">
              <a:lnSpc>
                <a:spcPct val="100000"/>
              </a:lnSpc>
            </a:pPr>
            <a:r>
              <a:rPr lang="en-US" sz="2800" b="1" dirty="0" err="1">
                <a:solidFill>
                  <a:srgbClr val="001F5F"/>
                </a:solidFill>
                <a:latin typeface="Courier New"/>
                <a:cs typeface="Courier New"/>
              </a:rPr>
              <a:t>useBean</a:t>
            </a:r>
            <a:r>
              <a:rPr lang="en-US" sz="2800" b="1" dirty="0">
                <a:solidFill>
                  <a:srgbClr val="001F5F"/>
                </a:solidFill>
                <a:latin typeface="Courier New"/>
                <a:cs typeface="Courier New"/>
              </a:rPr>
              <a:t>:</a:t>
            </a:r>
          </a:p>
          <a:p>
            <a:pPr marL="12700">
              <a:lnSpc>
                <a:spcPct val="100000"/>
              </a:lnSpc>
            </a:pPr>
            <a:r>
              <a:rPr lang="en-US" sz="2800" b="1" dirty="0">
                <a:solidFill>
                  <a:srgbClr val="001F5F"/>
                </a:solidFill>
                <a:latin typeface="Courier New"/>
                <a:cs typeface="Courier New"/>
              </a:rPr>
              <a:t>VD: </a:t>
            </a:r>
          </a:p>
        </p:txBody>
      </p:sp>
      <p:graphicFrame>
        <p:nvGraphicFramePr>
          <p:cNvPr id="6" name="object 7">
            <a:extLst>
              <a:ext uri="{FF2B5EF4-FFF2-40B4-BE49-F238E27FC236}">
                <a16:creationId xmlns:a16="http://schemas.microsoft.com/office/drawing/2014/main" id="{7F700BCF-1B2C-4233-AFBD-E13850A1269D}"/>
              </a:ext>
            </a:extLst>
          </p:cNvPr>
          <p:cNvGraphicFramePr>
            <a:graphicFrameLocks noGrp="1"/>
          </p:cNvGraphicFramePr>
          <p:nvPr>
            <p:extLst>
              <p:ext uri="{D42A27DB-BD31-4B8C-83A1-F6EECF244321}">
                <p14:modId xmlns:p14="http://schemas.microsoft.com/office/powerpoint/2010/main" val="2260115578"/>
              </p:ext>
            </p:extLst>
          </p:nvPr>
        </p:nvGraphicFramePr>
        <p:xfrm>
          <a:off x="3840874" y="520561"/>
          <a:ext cx="7217512" cy="4002683"/>
        </p:xfrm>
        <a:graphic>
          <a:graphicData uri="http://schemas.openxmlformats.org/drawingml/2006/table">
            <a:tbl>
              <a:tblPr firstRow="1" bandRow="1">
                <a:tableStyleId>{2D5ABB26-0587-4C30-8999-92F81FD0307C}</a:tableStyleId>
              </a:tblPr>
              <a:tblGrid>
                <a:gridCol w="1399722">
                  <a:extLst>
                    <a:ext uri="{9D8B030D-6E8A-4147-A177-3AD203B41FA5}">
                      <a16:colId xmlns:a16="http://schemas.microsoft.com/office/drawing/2014/main" val="20000"/>
                    </a:ext>
                  </a:extLst>
                </a:gridCol>
                <a:gridCol w="1400535">
                  <a:extLst>
                    <a:ext uri="{9D8B030D-6E8A-4147-A177-3AD203B41FA5}">
                      <a16:colId xmlns:a16="http://schemas.microsoft.com/office/drawing/2014/main" val="20001"/>
                    </a:ext>
                  </a:extLst>
                </a:gridCol>
                <a:gridCol w="1314530">
                  <a:extLst>
                    <a:ext uri="{9D8B030D-6E8A-4147-A177-3AD203B41FA5}">
                      <a16:colId xmlns:a16="http://schemas.microsoft.com/office/drawing/2014/main" val="20002"/>
                    </a:ext>
                  </a:extLst>
                </a:gridCol>
                <a:gridCol w="3102725">
                  <a:extLst>
                    <a:ext uri="{9D8B030D-6E8A-4147-A177-3AD203B41FA5}">
                      <a16:colId xmlns:a16="http://schemas.microsoft.com/office/drawing/2014/main" val="20003"/>
                    </a:ext>
                  </a:extLst>
                </a:gridCol>
              </a:tblGrid>
              <a:tr h="500023">
                <a:tc>
                  <a:txBody>
                    <a:bodyPr/>
                    <a:lstStyle/>
                    <a:p>
                      <a:pPr marL="97790">
                        <a:lnSpc>
                          <a:spcPct val="100000"/>
                        </a:lnSpc>
                        <a:spcBef>
                          <a:spcPts val="270"/>
                        </a:spcBef>
                      </a:pPr>
                      <a:r>
                        <a:rPr sz="2000" b="1" i="1" spc="-265" dirty="0">
                          <a:latin typeface="Arial"/>
                          <a:cs typeface="Arial"/>
                        </a:rPr>
                        <a:t>JSP</a:t>
                      </a:r>
                      <a:r>
                        <a:rPr sz="2000" b="1" i="1" spc="-215" dirty="0">
                          <a:latin typeface="Arial"/>
                          <a:cs typeface="Arial"/>
                        </a:rPr>
                        <a:t> </a:t>
                      </a:r>
                      <a:r>
                        <a:rPr sz="2000" b="1" i="1" spc="-105" dirty="0">
                          <a:latin typeface="Arial"/>
                          <a:cs typeface="Arial"/>
                        </a:rPr>
                        <a:t>Action</a:t>
                      </a:r>
                      <a:endParaRPr sz="2000">
                        <a:latin typeface="Arial"/>
                        <a:cs typeface="Arial"/>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28575">
                      <a:solidFill>
                        <a:srgbClr val="4F81BC"/>
                      </a:solidFill>
                      <a:prstDash val="solid"/>
                    </a:lnB>
                    <a:solidFill>
                      <a:srgbClr val="C5D9F0"/>
                    </a:solidFill>
                  </a:tcPr>
                </a:tc>
                <a:tc>
                  <a:txBody>
                    <a:bodyPr/>
                    <a:lstStyle/>
                    <a:p>
                      <a:pPr marL="97790">
                        <a:lnSpc>
                          <a:spcPct val="100000"/>
                        </a:lnSpc>
                        <a:spcBef>
                          <a:spcPts val="270"/>
                        </a:spcBef>
                      </a:pPr>
                      <a:r>
                        <a:rPr lang="en-US" sz="2000" b="1" i="1" spc="-105" dirty="0">
                          <a:latin typeface="Arial"/>
                          <a:cs typeface="Arial"/>
                        </a:rPr>
                        <a:t>Mô</a:t>
                      </a:r>
                      <a:r>
                        <a:rPr lang="en-US" sz="2000" b="1" i="1" spc="-105" baseline="0" dirty="0">
                          <a:latin typeface="Arial"/>
                          <a:cs typeface="Arial"/>
                        </a:rPr>
                        <a:t> tả</a:t>
                      </a:r>
                      <a:endParaRPr sz="2000" dirty="0">
                        <a:latin typeface="Arial"/>
                        <a:cs typeface="Arial"/>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28575">
                      <a:solidFill>
                        <a:srgbClr val="4F81BC"/>
                      </a:solidFill>
                      <a:prstDash val="solid"/>
                    </a:lnB>
                    <a:solidFill>
                      <a:srgbClr val="C5D9F0"/>
                    </a:solidFill>
                  </a:tcPr>
                </a:tc>
                <a:tc>
                  <a:txBody>
                    <a:bodyPr/>
                    <a:lstStyle/>
                    <a:p>
                      <a:pPr marL="98425">
                        <a:lnSpc>
                          <a:spcPct val="100000"/>
                        </a:lnSpc>
                        <a:spcBef>
                          <a:spcPts val="270"/>
                        </a:spcBef>
                      </a:pPr>
                      <a:r>
                        <a:rPr sz="2000" b="1" i="1" spc="-70" dirty="0">
                          <a:latin typeface="Arial"/>
                          <a:cs typeface="Arial"/>
                        </a:rPr>
                        <a:t>Attribute</a:t>
                      </a:r>
                      <a:endParaRPr sz="2000" dirty="0">
                        <a:latin typeface="Arial"/>
                        <a:cs typeface="Arial"/>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28575">
                      <a:solidFill>
                        <a:srgbClr val="4F81BC"/>
                      </a:solidFill>
                      <a:prstDash val="solid"/>
                    </a:lnB>
                    <a:solidFill>
                      <a:srgbClr val="C5D9F0"/>
                    </a:solidFill>
                  </a:tcPr>
                </a:tc>
                <a:tc>
                  <a:txBody>
                    <a:bodyPr/>
                    <a:lstStyle/>
                    <a:p>
                      <a:pPr marL="97790">
                        <a:lnSpc>
                          <a:spcPct val="100000"/>
                        </a:lnSpc>
                        <a:spcBef>
                          <a:spcPts val="270"/>
                        </a:spcBef>
                      </a:pPr>
                      <a:r>
                        <a:rPr lang="en-US" sz="2000" b="1" i="1" spc="-105" dirty="0">
                          <a:latin typeface="Arial"/>
                          <a:cs typeface="Arial"/>
                        </a:rPr>
                        <a:t>Mô</a:t>
                      </a:r>
                      <a:r>
                        <a:rPr lang="en-US" sz="2000" b="1" i="1" spc="-105" baseline="0" dirty="0">
                          <a:latin typeface="Arial"/>
                          <a:cs typeface="Arial"/>
                        </a:rPr>
                        <a:t> tả</a:t>
                      </a:r>
                      <a:endParaRPr sz="2000" dirty="0">
                        <a:latin typeface="Arial"/>
                        <a:cs typeface="Arial"/>
                      </a:endParaRPr>
                    </a:p>
                  </a:txBody>
                  <a:tcPr marL="0" marR="0" marT="34290" marB="0">
                    <a:lnL w="12700">
                      <a:solidFill>
                        <a:srgbClr val="4F81BC"/>
                      </a:solidFill>
                      <a:prstDash val="solid"/>
                    </a:lnL>
                    <a:lnR w="12700">
                      <a:solidFill>
                        <a:srgbClr val="4F81BC"/>
                      </a:solidFill>
                      <a:prstDash val="solid"/>
                    </a:lnR>
                    <a:lnT w="12700">
                      <a:solidFill>
                        <a:srgbClr val="4F81BC"/>
                      </a:solidFill>
                      <a:prstDash val="solid"/>
                    </a:lnT>
                    <a:lnB w="28575">
                      <a:solidFill>
                        <a:srgbClr val="4F81BC"/>
                      </a:solidFill>
                      <a:prstDash val="solid"/>
                    </a:lnB>
                    <a:solidFill>
                      <a:srgbClr val="C5D9F0"/>
                    </a:solidFill>
                  </a:tcPr>
                </a:tc>
                <a:extLst>
                  <a:ext uri="{0D108BD9-81ED-4DB2-BD59-A6C34878D82A}">
                    <a16:rowId xmlns:a16="http://schemas.microsoft.com/office/drawing/2014/main" val="10000"/>
                  </a:ext>
                </a:extLst>
              </a:tr>
              <a:tr h="477520">
                <a:tc rowSpan="4">
                  <a:txBody>
                    <a:bodyPr/>
                    <a:lstStyle/>
                    <a:p>
                      <a:pPr marL="97790">
                        <a:lnSpc>
                          <a:spcPct val="100000"/>
                        </a:lnSpc>
                        <a:spcBef>
                          <a:spcPts val="220"/>
                        </a:spcBef>
                      </a:pPr>
                      <a:r>
                        <a:rPr sz="2000" dirty="0">
                          <a:solidFill>
                            <a:srgbClr val="001F5F"/>
                          </a:solidFill>
                          <a:latin typeface="Courier New"/>
                          <a:cs typeface="Courier New"/>
                        </a:rPr>
                        <a:t>&lt;jsp:</a:t>
                      </a:r>
                      <a:endParaRPr lang="en-US" sz="2000" dirty="0">
                        <a:solidFill>
                          <a:srgbClr val="001F5F"/>
                        </a:solidFill>
                        <a:latin typeface="Courier New"/>
                        <a:cs typeface="Courier New"/>
                      </a:endParaRPr>
                    </a:p>
                    <a:p>
                      <a:pPr marL="97790">
                        <a:lnSpc>
                          <a:spcPct val="100000"/>
                        </a:lnSpc>
                        <a:spcBef>
                          <a:spcPts val="220"/>
                        </a:spcBef>
                      </a:pPr>
                      <a:r>
                        <a:rPr sz="2000" dirty="0">
                          <a:solidFill>
                            <a:srgbClr val="001F5F"/>
                          </a:solidFill>
                          <a:latin typeface="Courier New"/>
                          <a:cs typeface="Courier New"/>
                        </a:rPr>
                        <a:t>useBean&gt;</a:t>
                      </a:r>
                      <a:endParaRPr sz="2000" dirty="0">
                        <a:latin typeface="Courier New"/>
                        <a:cs typeface="Courier New"/>
                      </a:endParaRPr>
                    </a:p>
                  </a:txBody>
                  <a:tcPr marL="0" marR="0" marT="27940"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rowSpan="4">
                  <a:txBody>
                    <a:bodyPr/>
                    <a:lstStyle/>
                    <a:p>
                      <a:pPr marL="0" algn="l">
                        <a:lnSpc>
                          <a:spcPct val="88749"/>
                        </a:lnSpc>
                      </a:pP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Khởi</a:t>
                      </a:r>
                      <a:r>
                        <a:rPr lang="en-US" altLang="zh-CN" sz="2400" spc="94" baseline="0" dirty="0">
                          <a:solidFill>
                            <a:schemeClr val="accent1"/>
                          </a:solidFill>
                          <a:latin typeface="Times New Roman" panose="02020603050405020304" pitchFamily="18" charset="0"/>
                          <a:ea typeface="+mn-ea"/>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tạo</a:t>
                      </a:r>
                      <a:r>
                        <a:rPr lang="en-US" altLang="zh-CN" sz="2400" spc="1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hay</a:t>
                      </a:r>
                      <a:r>
                        <a:rPr lang="en-US" altLang="zh-CN" sz="2400" spc="1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tái</a:t>
                      </a:r>
                      <a:r>
                        <a:rPr lang="en-US" altLang="zh-CN" sz="2400" spc="94"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sử</a:t>
                      </a:r>
                      <a:r>
                        <a:rPr lang="en-US" altLang="zh-CN" sz="2400" spc="1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dụng</a:t>
                      </a:r>
                      <a:r>
                        <a:rPr lang="en-US" altLang="zh-CN" sz="2400" baseline="0" dirty="0">
                          <a:solidFill>
                            <a:schemeClr val="accent1"/>
                          </a:solidFill>
                          <a:latin typeface="Times New Roman" panose="02020603050405020304" pitchFamily="18" charset="0"/>
                          <a:ea typeface="Times New Roman"/>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javabean</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đã</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tồn</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tại</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để</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dùng</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trong</a:t>
                      </a:r>
                      <a:r>
                        <a:rPr lang="en-US" altLang="zh-CN" sz="240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trang</a:t>
                      </a:r>
                      <a:r>
                        <a:rPr lang="en-US" altLang="zh-CN" sz="2400" spc="60" dirty="0">
                          <a:solidFill>
                            <a:schemeClr val="accent1"/>
                          </a:solidFill>
                          <a:latin typeface="Times New Roman" panose="02020603050405020304" pitchFamily="18" charset="0"/>
                          <a:cs typeface="Times New Roman" panose="02020603050405020304" pitchFamily="18" charset="0"/>
                        </a:rPr>
                        <a:t> </a:t>
                      </a:r>
                      <a:r>
                        <a:rPr lang="en-US" altLang="zh-CN" sz="2400" dirty="0">
                          <a:solidFill>
                            <a:schemeClr val="accent1"/>
                          </a:solidFill>
                          <a:latin typeface="Times New Roman" panose="02020603050405020304" pitchFamily="18" charset="0"/>
                          <a:ea typeface="Times New Roman"/>
                          <a:cs typeface="Times New Roman" panose="02020603050405020304" pitchFamily="18" charset="0"/>
                        </a:rPr>
                        <a:t>jsp.</a:t>
                      </a:r>
                    </a:p>
                    <a:p>
                      <a:pPr marL="97790" marR="398145" algn="just">
                        <a:lnSpc>
                          <a:spcPct val="100000"/>
                        </a:lnSpc>
                        <a:spcBef>
                          <a:spcPts val="295"/>
                        </a:spcBef>
                      </a:pPr>
                      <a:r>
                        <a:rPr lang="en-US" sz="2400" i="1" spc="-85" dirty="0">
                          <a:solidFill>
                            <a:schemeClr val="accent1"/>
                          </a:solidFill>
                          <a:latin typeface="Times New Roman" panose="02020603050405020304" pitchFamily="18" charset="0"/>
                          <a:cs typeface="Times New Roman" panose="02020603050405020304" pitchFamily="18" charset="0"/>
                        </a:rPr>
                        <a:t>.</a:t>
                      </a:r>
                      <a:endParaRPr sz="2400" dirty="0">
                        <a:solidFill>
                          <a:schemeClr val="accent1"/>
                        </a:solidFill>
                        <a:latin typeface="Times New Roman" panose="02020603050405020304" pitchFamily="18" charset="0"/>
                        <a:cs typeface="Times New Roman" panose="02020603050405020304" pitchFamily="18" charset="0"/>
                      </a:endParaRPr>
                    </a:p>
                  </a:txBody>
                  <a:tcPr marL="0" marR="0" marT="37465"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a:txBody>
                    <a:bodyPr/>
                    <a:lstStyle/>
                    <a:p>
                      <a:pPr marL="98425">
                        <a:lnSpc>
                          <a:spcPct val="100000"/>
                        </a:lnSpc>
                        <a:spcBef>
                          <a:spcPts val="220"/>
                        </a:spcBef>
                      </a:pPr>
                      <a:r>
                        <a:rPr sz="2000" spc="-5" dirty="0">
                          <a:solidFill>
                            <a:srgbClr val="001F5F"/>
                          </a:solidFill>
                          <a:latin typeface="Courier New"/>
                          <a:cs typeface="Courier New"/>
                        </a:rPr>
                        <a:t>id</a:t>
                      </a:r>
                      <a:endParaRPr sz="2000">
                        <a:latin typeface="Courier New"/>
                        <a:cs typeface="Courier New"/>
                      </a:endParaRPr>
                    </a:p>
                  </a:txBody>
                  <a:tcPr marL="0" marR="0" marT="27940"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a:txBody>
                    <a:bodyPr/>
                    <a:lstStyle/>
                    <a:p>
                      <a:pPr marL="97790">
                        <a:lnSpc>
                          <a:spcPct val="100000"/>
                        </a:lnSpc>
                        <a:spcBef>
                          <a:spcPts val="295"/>
                        </a:spcBef>
                      </a:pPr>
                      <a:r>
                        <a:rPr lang="en-US" sz="2000" i="0" dirty="0">
                          <a:solidFill>
                            <a:schemeClr val="accent1"/>
                          </a:solidFill>
                          <a:latin typeface="Times New Roman" panose="02020603050405020304" pitchFamily="18" charset="0"/>
                          <a:cs typeface="Times New Roman" panose="02020603050405020304" pitchFamily="18" charset="0"/>
                        </a:rPr>
                        <a:t>Xác định duy nhất thể hiện của bean.</a:t>
                      </a:r>
                      <a:endParaRPr sz="2000" i="0" dirty="0">
                        <a:solidFill>
                          <a:schemeClr val="accent1"/>
                        </a:solidFill>
                        <a:latin typeface="Times New Roman" panose="02020603050405020304" pitchFamily="18" charset="0"/>
                        <a:cs typeface="Times New Roman" panose="02020603050405020304" pitchFamily="18" charset="0"/>
                      </a:endParaRPr>
                    </a:p>
                  </a:txBody>
                  <a:tcPr marL="0" marR="0" marT="37465"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extLst>
                  <a:ext uri="{0D108BD9-81ED-4DB2-BD59-A6C34878D82A}">
                    <a16:rowId xmlns:a16="http://schemas.microsoft.com/office/drawing/2014/main" val="10001"/>
                  </a:ext>
                </a:extLst>
              </a:tr>
              <a:tr h="640080">
                <a:tc vMerge="1">
                  <a:txBody>
                    <a:bodyPr/>
                    <a:lstStyle/>
                    <a:p>
                      <a:endParaRPr/>
                    </a:p>
                  </a:txBody>
                  <a:tcPr marL="0" marR="0" marT="27940"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vMerge="1">
                  <a:txBody>
                    <a:bodyPr/>
                    <a:lstStyle/>
                    <a:p>
                      <a:endParaRPr/>
                    </a:p>
                  </a:txBody>
                  <a:tcPr marL="0" marR="0" marT="37465"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a:txBody>
                    <a:bodyPr/>
                    <a:lstStyle/>
                    <a:p>
                      <a:pPr marL="98425">
                        <a:lnSpc>
                          <a:spcPct val="100000"/>
                        </a:lnSpc>
                        <a:spcBef>
                          <a:spcPts val="220"/>
                        </a:spcBef>
                      </a:pPr>
                      <a:r>
                        <a:rPr sz="2000" spc="-5" dirty="0">
                          <a:solidFill>
                            <a:srgbClr val="001F5F"/>
                          </a:solidFill>
                          <a:latin typeface="Courier New"/>
                          <a:cs typeface="Courier New"/>
                        </a:rPr>
                        <a:t>class</a:t>
                      </a:r>
                      <a:endParaRPr sz="2000" dirty="0">
                        <a:latin typeface="Courier New"/>
                        <a:cs typeface="Courier New"/>
                      </a:endParaRPr>
                    </a:p>
                  </a:txBody>
                  <a:tcPr marL="0" marR="0" marT="27940"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tc>
                  <a:txBody>
                    <a:bodyPr/>
                    <a:lstStyle/>
                    <a:p>
                      <a:pPr marL="97790" marR="424180">
                        <a:lnSpc>
                          <a:spcPct val="100000"/>
                        </a:lnSpc>
                        <a:spcBef>
                          <a:spcPts val="295"/>
                        </a:spcBef>
                      </a:pPr>
                      <a:r>
                        <a:rPr lang="vi-VN" sz="2000" i="0" dirty="0">
                          <a:solidFill>
                            <a:schemeClr val="accent1"/>
                          </a:solidFill>
                          <a:latin typeface="Times New Roman" panose="02020603050405020304" pitchFamily="18" charset="0"/>
                          <a:cs typeface="Times New Roman" panose="02020603050405020304" pitchFamily="18" charset="0"/>
                        </a:rPr>
                        <a:t>Xác định lớp mà từ đó các đối tượng bean sẽ được thực hiện.</a:t>
                      </a:r>
                      <a:endParaRPr sz="2000" i="0" dirty="0">
                        <a:solidFill>
                          <a:schemeClr val="accent1"/>
                        </a:solidFill>
                        <a:latin typeface="Times New Roman" panose="02020603050405020304" pitchFamily="18" charset="0"/>
                        <a:cs typeface="Times New Roman" panose="02020603050405020304" pitchFamily="18" charset="0"/>
                      </a:endParaRPr>
                    </a:p>
                  </a:txBody>
                  <a:tcPr marL="0" marR="0" marT="3746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2"/>
                  </a:ext>
                </a:extLst>
              </a:tr>
              <a:tr h="639445">
                <a:tc vMerge="1">
                  <a:txBody>
                    <a:bodyPr/>
                    <a:lstStyle/>
                    <a:p>
                      <a:endParaRPr/>
                    </a:p>
                  </a:txBody>
                  <a:tcPr marL="0" marR="0" marT="27940"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vMerge="1">
                  <a:txBody>
                    <a:bodyPr/>
                    <a:lstStyle/>
                    <a:p>
                      <a:endParaRPr/>
                    </a:p>
                  </a:txBody>
                  <a:tcPr marL="0" marR="0" marT="37465"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a:txBody>
                    <a:bodyPr/>
                    <a:lstStyle/>
                    <a:p>
                      <a:pPr marL="98425">
                        <a:lnSpc>
                          <a:spcPct val="100000"/>
                        </a:lnSpc>
                        <a:spcBef>
                          <a:spcPts val="225"/>
                        </a:spcBef>
                      </a:pPr>
                      <a:r>
                        <a:rPr sz="2000" spc="-5" dirty="0">
                          <a:solidFill>
                            <a:srgbClr val="001F5F"/>
                          </a:solidFill>
                          <a:latin typeface="Courier New"/>
                          <a:cs typeface="Courier New"/>
                        </a:rPr>
                        <a:t>scope</a:t>
                      </a:r>
                      <a:endParaRPr sz="2000">
                        <a:latin typeface="Courier New"/>
                        <a:cs typeface="Courier New"/>
                      </a:endParaRPr>
                    </a:p>
                  </a:txBody>
                  <a:tcPr marL="0" marR="0" marT="2857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4F81BC">
                        <a:alpha val="19999"/>
                      </a:srgbClr>
                    </a:solidFill>
                  </a:tcPr>
                </a:tc>
                <a:tc>
                  <a:txBody>
                    <a:bodyPr/>
                    <a:lstStyle/>
                    <a:p>
                      <a:pPr marL="97790" marR="439420">
                        <a:lnSpc>
                          <a:spcPct val="100000"/>
                        </a:lnSpc>
                        <a:spcBef>
                          <a:spcPts val="295"/>
                        </a:spcBef>
                      </a:pPr>
                      <a:r>
                        <a:rPr lang="vi-VN" sz="2000" b="0" i="0" spc="-65" dirty="0">
                          <a:solidFill>
                            <a:schemeClr val="accent1"/>
                          </a:solidFill>
                          <a:latin typeface="Times New Roman" panose="02020603050405020304" pitchFamily="18" charset="0"/>
                          <a:cs typeface="Times New Roman" panose="02020603050405020304" pitchFamily="18" charset="0"/>
                        </a:rPr>
                        <a:t>Xác định phạm vi của</a:t>
                      </a:r>
                      <a:r>
                        <a:rPr lang="en-US" sz="2000" b="0" i="0" spc="-65" baseline="0" dirty="0">
                          <a:solidFill>
                            <a:schemeClr val="accent1"/>
                          </a:solidFill>
                          <a:latin typeface="Times New Roman" panose="02020603050405020304" pitchFamily="18" charset="0"/>
                          <a:cs typeface="Times New Roman" panose="02020603050405020304" pitchFamily="18" charset="0"/>
                        </a:rPr>
                        <a:t> </a:t>
                      </a:r>
                      <a:r>
                        <a:rPr lang="vi-VN" sz="2000" b="0" i="0" spc="-65" dirty="0">
                          <a:solidFill>
                            <a:schemeClr val="accent1"/>
                          </a:solidFill>
                          <a:latin typeface="Times New Roman" panose="02020603050405020304" pitchFamily="18" charset="0"/>
                          <a:cs typeface="Times New Roman" panose="02020603050405020304" pitchFamily="18" charset="0"/>
                        </a:rPr>
                        <a:t>bean, chẳng hạn như</a:t>
                      </a:r>
                      <a:r>
                        <a:rPr lang="en-US" sz="2000" b="0" i="0" spc="-65" dirty="0">
                          <a:solidFill>
                            <a:schemeClr val="accent1"/>
                          </a:solidFill>
                          <a:latin typeface="Times New Roman" panose="02020603050405020304" pitchFamily="18" charset="0"/>
                          <a:cs typeface="Times New Roman" panose="02020603050405020304" pitchFamily="18" charset="0"/>
                        </a:rPr>
                        <a:t>    </a:t>
                      </a:r>
                      <a:r>
                        <a:rPr sz="2000" b="0" i="0" spc="-35" dirty="0">
                          <a:solidFill>
                            <a:schemeClr val="accent1"/>
                          </a:solidFill>
                          <a:latin typeface="Times New Roman" panose="02020603050405020304" pitchFamily="18" charset="0"/>
                          <a:cs typeface="Times New Roman" panose="02020603050405020304" pitchFamily="18" charset="0"/>
                        </a:rPr>
                        <a:t>application, </a:t>
                      </a:r>
                      <a:r>
                        <a:rPr sz="2000" b="0" i="0" spc="-80" dirty="0">
                          <a:solidFill>
                            <a:schemeClr val="accent1"/>
                          </a:solidFill>
                          <a:latin typeface="Times New Roman" panose="02020603050405020304" pitchFamily="18" charset="0"/>
                          <a:cs typeface="Times New Roman" panose="02020603050405020304" pitchFamily="18" charset="0"/>
                        </a:rPr>
                        <a:t>session, </a:t>
                      </a:r>
                      <a:r>
                        <a:rPr sz="2000" b="0" i="0" spc="-60" dirty="0">
                          <a:solidFill>
                            <a:schemeClr val="accent1"/>
                          </a:solidFill>
                          <a:latin typeface="Times New Roman" panose="02020603050405020304" pitchFamily="18" charset="0"/>
                          <a:cs typeface="Times New Roman" panose="02020603050405020304" pitchFamily="18" charset="0"/>
                        </a:rPr>
                        <a:t>page, </a:t>
                      </a:r>
                      <a:r>
                        <a:rPr sz="2000" b="0" i="0" spc="-55" dirty="0">
                          <a:solidFill>
                            <a:schemeClr val="accent1"/>
                          </a:solidFill>
                          <a:latin typeface="Times New Roman" panose="02020603050405020304" pitchFamily="18" charset="0"/>
                          <a:cs typeface="Times New Roman" panose="02020603050405020304" pitchFamily="18" charset="0"/>
                        </a:rPr>
                        <a:t>and</a:t>
                      </a:r>
                      <a:r>
                        <a:rPr sz="2000" b="0" i="0" spc="-130" dirty="0">
                          <a:solidFill>
                            <a:schemeClr val="accent1"/>
                          </a:solidFill>
                          <a:latin typeface="Times New Roman" panose="02020603050405020304" pitchFamily="18" charset="0"/>
                          <a:cs typeface="Times New Roman" panose="02020603050405020304" pitchFamily="18" charset="0"/>
                        </a:rPr>
                        <a:t> </a:t>
                      </a:r>
                      <a:r>
                        <a:rPr sz="2000" b="0" i="0" spc="-50" dirty="0">
                          <a:solidFill>
                            <a:schemeClr val="accent1"/>
                          </a:solidFill>
                          <a:latin typeface="Times New Roman" panose="02020603050405020304" pitchFamily="18" charset="0"/>
                          <a:cs typeface="Times New Roman" panose="02020603050405020304" pitchFamily="18" charset="0"/>
                        </a:rPr>
                        <a:t>request.</a:t>
                      </a:r>
                      <a:endParaRPr sz="2000" b="0" i="0" dirty="0">
                        <a:solidFill>
                          <a:schemeClr val="accent1"/>
                        </a:solidFill>
                        <a:latin typeface="Times New Roman" panose="02020603050405020304" pitchFamily="18" charset="0"/>
                        <a:cs typeface="Times New Roman" panose="02020603050405020304" pitchFamily="18" charset="0"/>
                      </a:endParaRPr>
                    </a:p>
                  </a:txBody>
                  <a:tcPr marL="0" marR="0" marT="3746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solidFill>
                      <a:srgbClr val="4F81BC">
                        <a:alpha val="19999"/>
                      </a:srgbClr>
                    </a:solidFill>
                  </a:tcPr>
                </a:tc>
                <a:extLst>
                  <a:ext uri="{0D108BD9-81ED-4DB2-BD59-A6C34878D82A}">
                    <a16:rowId xmlns:a16="http://schemas.microsoft.com/office/drawing/2014/main" val="10003"/>
                  </a:ext>
                </a:extLst>
              </a:tr>
              <a:tr h="457200">
                <a:tc vMerge="1">
                  <a:txBody>
                    <a:bodyPr/>
                    <a:lstStyle/>
                    <a:p>
                      <a:endParaRPr/>
                    </a:p>
                  </a:txBody>
                  <a:tcPr marL="0" marR="0" marT="27940"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vMerge="1">
                  <a:txBody>
                    <a:bodyPr/>
                    <a:lstStyle/>
                    <a:p>
                      <a:endParaRPr/>
                    </a:p>
                  </a:txBody>
                  <a:tcPr marL="0" marR="0" marT="37465" marB="0">
                    <a:lnL w="12700">
                      <a:solidFill>
                        <a:srgbClr val="4F81BC"/>
                      </a:solidFill>
                      <a:prstDash val="solid"/>
                    </a:lnL>
                    <a:lnR w="12700">
                      <a:solidFill>
                        <a:srgbClr val="4F81BC"/>
                      </a:solidFill>
                      <a:prstDash val="solid"/>
                    </a:lnR>
                    <a:lnT w="28575">
                      <a:solidFill>
                        <a:srgbClr val="4F81BC"/>
                      </a:solidFill>
                      <a:prstDash val="solid"/>
                    </a:lnT>
                    <a:lnB w="12700">
                      <a:solidFill>
                        <a:srgbClr val="4F81BC"/>
                      </a:solidFill>
                      <a:prstDash val="solid"/>
                    </a:lnB>
                    <a:solidFill>
                      <a:srgbClr val="4F81BC">
                        <a:alpha val="19999"/>
                      </a:srgbClr>
                    </a:solidFill>
                  </a:tcPr>
                </a:tc>
                <a:tc>
                  <a:txBody>
                    <a:bodyPr/>
                    <a:lstStyle/>
                    <a:p>
                      <a:pPr marL="98425">
                        <a:lnSpc>
                          <a:spcPct val="100000"/>
                        </a:lnSpc>
                        <a:spcBef>
                          <a:spcPts val="245"/>
                        </a:spcBef>
                      </a:pPr>
                      <a:r>
                        <a:rPr sz="2000" spc="-5" dirty="0">
                          <a:solidFill>
                            <a:srgbClr val="001F5F"/>
                          </a:solidFill>
                          <a:latin typeface="Courier New"/>
                          <a:cs typeface="Courier New"/>
                        </a:rPr>
                        <a:t>beanName</a:t>
                      </a:r>
                      <a:endParaRPr sz="2000" dirty="0">
                        <a:latin typeface="Courier New"/>
                        <a:cs typeface="Courier New"/>
                      </a:endParaRPr>
                    </a:p>
                  </a:txBody>
                  <a:tcPr marL="0" marR="0" marT="3111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tc>
                  <a:txBody>
                    <a:bodyPr/>
                    <a:lstStyle/>
                    <a:p>
                      <a:pPr marL="97790">
                        <a:lnSpc>
                          <a:spcPct val="100000"/>
                        </a:lnSpc>
                        <a:spcBef>
                          <a:spcPts val="295"/>
                        </a:spcBef>
                      </a:pPr>
                      <a:r>
                        <a:rPr lang="en-US" sz="2000" i="0" dirty="0">
                          <a:solidFill>
                            <a:schemeClr val="accent1"/>
                          </a:solidFill>
                          <a:latin typeface="Times New Roman" panose="02020603050405020304" pitchFamily="18" charset="0"/>
                          <a:cs typeface="Times New Roman" panose="02020603050405020304" pitchFamily="18" charset="0"/>
                        </a:rPr>
                        <a:t>Xác định tên tham chiếu cho bean</a:t>
                      </a:r>
                      <a:endParaRPr sz="2000" i="0" dirty="0">
                        <a:solidFill>
                          <a:schemeClr val="accent1"/>
                        </a:solidFill>
                        <a:latin typeface="Times New Roman" panose="02020603050405020304" pitchFamily="18" charset="0"/>
                        <a:cs typeface="Times New Roman" panose="02020603050405020304" pitchFamily="18" charset="0"/>
                      </a:endParaRPr>
                    </a:p>
                  </a:txBody>
                  <a:tcPr marL="0" marR="0" marT="37465" marB="0">
                    <a:lnL w="12700">
                      <a:solidFill>
                        <a:srgbClr val="4F81BC"/>
                      </a:solidFill>
                      <a:prstDash val="solid"/>
                    </a:lnL>
                    <a:lnR w="12700">
                      <a:solidFill>
                        <a:srgbClr val="4F81BC"/>
                      </a:solidFill>
                      <a:prstDash val="solid"/>
                    </a:lnR>
                    <a:lnT w="12700">
                      <a:solidFill>
                        <a:srgbClr val="4F81BC"/>
                      </a:solidFill>
                      <a:prstDash val="solid"/>
                    </a:lnT>
                    <a:lnB w="12700">
                      <a:solidFill>
                        <a:srgbClr val="4F81BC"/>
                      </a:solidFill>
                      <a:prstDash val="solid"/>
                    </a:lnB>
                  </a:tcPr>
                </a:tc>
                <a:extLst>
                  <a:ext uri="{0D108BD9-81ED-4DB2-BD59-A6C34878D82A}">
                    <a16:rowId xmlns:a16="http://schemas.microsoft.com/office/drawing/2014/main" val="10004"/>
                  </a:ext>
                </a:extLst>
              </a:tr>
            </a:tbl>
          </a:graphicData>
        </a:graphic>
      </p:graphicFrame>
      <p:sp>
        <p:nvSpPr>
          <p:cNvPr id="7" name="Vertical Scroll 28">
            <a:extLst>
              <a:ext uri="{FF2B5EF4-FFF2-40B4-BE49-F238E27FC236}">
                <a16:creationId xmlns:a16="http://schemas.microsoft.com/office/drawing/2014/main" id="{9F957A5C-9E33-4EEB-9488-DED8E0442D7C}"/>
              </a:ext>
            </a:extLst>
          </p:cNvPr>
          <p:cNvSpPr/>
          <p:nvPr/>
        </p:nvSpPr>
        <p:spPr>
          <a:xfrm>
            <a:off x="3840874" y="4765587"/>
            <a:ext cx="4103594" cy="1712183"/>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gn="ctr"/>
            <a:r>
              <a:rPr lang="en-US" altLang="zh-CN" sz="2400" dirty="0">
                <a:solidFill>
                  <a:schemeClr val="accent1"/>
                </a:solidFill>
                <a:latin typeface="Times New Roman"/>
                <a:ea typeface="Times New Roman"/>
              </a:rPr>
              <a:t>&lt;jsp:useBean</a:t>
            </a:r>
            <a:r>
              <a:rPr lang="en-US" altLang="zh-CN" sz="2400" spc="85" dirty="0">
                <a:solidFill>
                  <a:schemeClr val="accent1"/>
                </a:solidFill>
                <a:latin typeface="Times New Roman"/>
                <a:cs typeface="Times New Roman"/>
              </a:rPr>
              <a:t> </a:t>
            </a:r>
            <a:r>
              <a:rPr lang="en-US" altLang="zh-CN" sz="2400" dirty="0">
                <a:solidFill>
                  <a:schemeClr val="accent1"/>
                </a:solidFill>
                <a:latin typeface="Times New Roman"/>
                <a:ea typeface="Times New Roman"/>
              </a:rPr>
              <a:t>id="name"</a:t>
            </a:r>
            <a:r>
              <a:rPr lang="en-US" altLang="zh-CN" sz="2400" spc="80" dirty="0">
                <a:solidFill>
                  <a:schemeClr val="accent1"/>
                </a:solidFill>
                <a:latin typeface="Times New Roman"/>
                <a:cs typeface="Times New Roman"/>
              </a:rPr>
              <a:t> </a:t>
            </a:r>
            <a:r>
              <a:rPr lang="en-US" altLang="zh-CN" sz="2400" dirty="0">
                <a:solidFill>
                  <a:schemeClr val="accent1"/>
                </a:solidFill>
                <a:latin typeface="Times New Roman"/>
                <a:ea typeface="Times New Roman"/>
              </a:rPr>
              <a:t>class="package.class"</a:t>
            </a:r>
            <a:r>
              <a:rPr lang="en-US" altLang="zh-CN" sz="2400" spc="85" dirty="0">
                <a:solidFill>
                  <a:schemeClr val="accent1"/>
                </a:solidFill>
                <a:latin typeface="Times New Roman"/>
                <a:cs typeface="Times New Roman"/>
              </a:rPr>
              <a:t> </a:t>
            </a:r>
            <a:r>
              <a:rPr lang="en-US" altLang="zh-CN" sz="2400" dirty="0">
                <a:solidFill>
                  <a:schemeClr val="accent1"/>
                </a:solidFill>
                <a:latin typeface="Times New Roman"/>
                <a:ea typeface="Times New Roman"/>
              </a:rPr>
              <a:t>/&gt;</a:t>
            </a:r>
          </a:p>
        </p:txBody>
      </p:sp>
    </p:spTree>
    <p:extLst>
      <p:ext uri="{BB962C8B-B14F-4D97-AF65-F5344CB8AC3E}">
        <p14:creationId xmlns:p14="http://schemas.microsoft.com/office/powerpoint/2010/main" val="222473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45">
            <a:extLst>
              <a:ext uri="{FF2B5EF4-FFF2-40B4-BE49-F238E27FC236}">
                <a16:creationId xmlns:a16="http://schemas.microsoft.com/office/drawing/2014/main" id="{519FEC1F-6344-4F93-8177-EE766331D88F}"/>
              </a:ext>
            </a:extLst>
          </p:cNvPr>
          <p:cNvSpPr/>
          <p:nvPr/>
        </p:nvSpPr>
        <p:spPr>
          <a:xfrm rot="10800000">
            <a:off x="3390863" y="5063020"/>
            <a:ext cx="877098" cy="8770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3" name="Shape 149">
            <a:extLst>
              <a:ext uri="{FF2B5EF4-FFF2-40B4-BE49-F238E27FC236}">
                <a16:creationId xmlns:a16="http://schemas.microsoft.com/office/drawing/2014/main" id="{68613490-5D27-45B0-B776-0C1829B94437}"/>
              </a:ext>
            </a:extLst>
          </p:cNvPr>
          <p:cNvSpPr/>
          <p:nvPr/>
        </p:nvSpPr>
        <p:spPr>
          <a:xfrm>
            <a:off x="6231951" y="440188"/>
            <a:ext cx="2855737" cy="3059"/>
          </a:xfrm>
          <a:prstGeom prst="line">
            <a:avLst/>
          </a:prstGeom>
          <a:ln w="63500">
            <a:solidFill>
              <a:schemeClr val="accent6"/>
            </a:solidFill>
            <a:miter lim="400000"/>
          </a:ln>
        </p:spPr>
        <p:txBody>
          <a:bodyPr lIns="25400" tIns="25400" rIns="25400" bIns="25400" anchor="ctr"/>
          <a:lstStyle/>
          <a:p>
            <a:pPr>
              <a:defRPr sz="3200"/>
            </a:pPr>
            <a:endParaRPr sz="1600"/>
          </a:p>
        </p:txBody>
      </p:sp>
      <p:sp>
        <p:nvSpPr>
          <p:cNvPr id="24" name="Shape 150">
            <a:extLst>
              <a:ext uri="{FF2B5EF4-FFF2-40B4-BE49-F238E27FC236}">
                <a16:creationId xmlns:a16="http://schemas.microsoft.com/office/drawing/2014/main" id="{84CC2205-F0B0-45F6-8A60-829B5E4032FE}"/>
              </a:ext>
            </a:extLst>
          </p:cNvPr>
          <p:cNvSpPr/>
          <p:nvPr/>
        </p:nvSpPr>
        <p:spPr>
          <a:xfrm rot="10800000">
            <a:off x="11235489" y="772462"/>
            <a:ext cx="1472568" cy="14725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5" name="Shape 151">
            <a:extLst>
              <a:ext uri="{FF2B5EF4-FFF2-40B4-BE49-F238E27FC236}">
                <a16:creationId xmlns:a16="http://schemas.microsoft.com/office/drawing/2014/main" id="{04BF99D3-4928-4E12-8A8F-7DB266BB679F}"/>
              </a:ext>
            </a:extLst>
          </p:cNvPr>
          <p:cNvSpPr/>
          <p:nvPr/>
        </p:nvSpPr>
        <p:spPr>
          <a:xfrm>
            <a:off x="8813544" y="5464532"/>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6" name="Shape 152">
            <a:extLst>
              <a:ext uri="{FF2B5EF4-FFF2-40B4-BE49-F238E27FC236}">
                <a16:creationId xmlns:a16="http://schemas.microsoft.com/office/drawing/2014/main" id="{0909F2E5-4F8C-4D8E-B1C6-628AED44E086}"/>
              </a:ext>
            </a:extLst>
          </p:cNvPr>
          <p:cNvSpPr/>
          <p:nvPr/>
        </p:nvSpPr>
        <p:spPr>
          <a:xfrm rot="10800000">
            <a:off x="8925374" y="5252664"/>
            <a:ext cx="532841" cy="5328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7" name="Shape 141">
            <a:extLst>
              <a:ext uri="{FF2B5EF4-FFF2-40B4-BE49-F238E27FC236}">
                <a16:creationId xmlns:a16="http://schemas.microsoft.com/office/drawing/2014/main" id="{E1D2F05C-90D4-4EB9-A082-83D070147A4A}"/>
              </a:ext>
            </a:extLst>
          </p:cNvPr>
          <p:cNvSpPr/>
          <p:nvPr/>
        </p:nvSpPr>
        <p:spPr>
          <a:xfrm>
            <a:off x="2503704" y="5312403"/>
            <a:ext cx="1472568" cy="14725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8" name="Shape 139">
            <a:extLst>
              <a:ext uri="{FF2B5EF4-FFF2-40B4-BE49-F238E27FC236}">
                <a16:creationId xmlns:a16="http://schemas.microsoft.com/office/drawing/2014/main" id="{7B1FD117-B654-4027-906C-17259377C14F}"/>
              </a:ext>
            </a:extLst>
          </p:cNvPr>
          <p:cNvSpPr/>
          <p:nvPr/>
        </p:nvSpPr>
        <p:spPr>
          <a:xfrm>
            <a:off x="-727206" y="529249"/>
            <a:ext cx="1392300" cy="1309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29" name="TextBox 72">
            <a:extLst>
              <a:ext uri="{FF2B5EF4-FFF2-40B4-BE49-F238E27FC236}">
                <a16:creationId xmlns:a16="http://schemas.microsoft.com/office/drawing/2014/main" id="{7E5B1329-236E-4E9E-B938-3B295FFA1DFF}"/>
              </a:ext>
            </a:extLst>
          </p:cNvPr>
          <p:cNvSpPr txBox="1"/>
          <p:nvPr/>
        </p:nvSpPr>
        <p:spPr>
          <a:xfrm>
            <a:off x="1054765" y="605469"/>
            <a:ext cx="11137235" cy="369332"/>
          </a:xfrm>
          <a:prstGeom prst="rect">
            <a:avLst/>
          </a:prstGeom>
          <a:noFill/>
        </p:spPr>
        <p:txBody>
          <a:bodyPr wrap="square" lIns="0" tIns="0" rIns="0" bIns="0" rtlCol="0">
            <a:spAutoFit/>
          </a:bodyPr>
          <a:lstStyle/>
          <a:p>
            <a:pPr marL="12700">
              <a:lnSpc>
                <a:spcPct val="100000"/>
              </a:lnSpc>
              <a:spcBef>
                <a:spcPts val="1445"/>
              </a:spcBef>
            </a:pPr>
            <a:r>
              <a:rPr lang="en-US" sz="2400" spc="-360" dirty="0">
                <a:solidFill>
                  <a:srgbClr val="FFC000"/>
                </a:solidFill>
                <a:latin typeface="Times New Roman" panose="02020603050405020304" pitchFamily="18" charset="0"/>
                <a:cs typeface="Times New Roman" panose="02020603050405020304" pitchFamily="18" charset="0"/>
              </a:rPr>
              <a:t>ACTION </a:t>
            </a:r>
            <a:r>
              <a:rPr lang="en-US" sz="2400" spc="-75" dirty="0">
                <a:solidFill>
                  <a:srgbClr val="FFC000"/>
                </a:solidFill>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30" name="TextBox 72">
            <a:extLst>
              <a:ext uri="{FF2B5EF4-FFF2-40B4-BE49-F238E27FC236}">
                <a16:creationId xmlns:a16="http://schemas.microsoft.com/office/drawing/2014/main" id="{4EBBB87A-45D1-42E3-A3BB-51032F620E7A}"/>
              </a:ext>
            </a:extLst>
          </p:cNvPr>
          <p:cNvSpPr txBox="1"/>
          <p:nvPr/>
        </p:nvSpPr>
        <p:spPr>
          <a:xfrm>
            <a:off x="1069237" y="1032698"/>
            <a:ext cx="11361565" cy="1287532"/>
          </a:xfrm>
          <a:prstGeom prst="rect">
            <a:avLst/>
          </a:prstGeom>
          <a:noFill/>
        </p:spPr>
        <p:txBody>
          <a:bodyPr wrap="square" lIns="0" tIns="0" rIns="0" bIns="0" rtlCol="0">
            <a:spAutoFit/>
          </a:bodyPr>
          <a:lstStyle/>
          <a:p>
            <a:pPr marL="12700">
              <a:lnSpc>
                <a:spcPct val="100000"/>
              </a:lnSpc>
            </a:pPr>
            <a:r>
              <a:rPr lang="en-US" sz="2400" dirty="0">
                <a:solidFill>
                  <a:srgbClr val="001F5F"/>
                </a:solidFill>
                <a:latin typeface="Courier New"/>
                <a:cs typeface="Courier New"/>
              </a:rPr>
              <a:t>VD: </a:t>
            </a:r>
          </a:p>
          <a:p>
            <a:pPr marL="12700">
              <a:lnSpc>
                <a:spcPct val="100000"/>
              </a:lnSpc>
            </a:pPr>
            <a:endParaRPr lang="en-US" sz="2400" dirty="0">
              <a:solidFill>
                <a:srgbClr val="001F5F"/>
              </a:solidFill>
              <a:latin typeface="Courier New"/>
              <a:cs typeface="Courier New"/>
            </a:endParaRPr>
          </a:p>
          <a:p>
            <a:pPr marL="12700">
              <a:lnSpc>
                <a:spcPct val="100000"/>
              </a:lnSpc>
              <a:spcBef>
                <a:spcPts val="1445"/>
              </a:spcBef>
            </a:pPr>
            <a:r>
              <a:rPr lang="en-US" sz="2400" dirty="0">
                <a:solidFill>
                  <a:srgbClr val="001F5F"/>
                </a:solidFill>
                <a:latin typeface="Courier New" panose="02070309020205020404" pitchFamily="49" charset="0"/>
                <a:cs typeface="Courier New" panose="02070309020205020404" pitchFamily="49" charset="0"/>
              </a:rPr>
              <a:t> </a:t>
            </a:r>
            <a:r>
              <a:rPr lang="en-US" sz="2400" i="1" spc="-45" dirty="0">
                <a:solidFill>
                  <a:srgbClr val="001F5F"/>
                </a:solidFill>
                <a:latin typeface="Courier New" panose="02070309020205020404" pitchFamily="49" charset="0"/>
                <a:cs typeface="Courier New" panose="02070309020205020404" pitchFamily="49" charset="0"/>
              </a:rPr>
              <a:t> </a:t>
            </a:r>
            <a:r>
              <a:rPr lang="en-US" sz="2400" i="1" dirty="0">
                <a:solidFill>
                  <a:srgbClr val="001F5F"/>
                </a:solidFill>
                <a:latin typeface="Courier New" panose="02070309020205020404" pitchFamily="49" charset="0"/>
                <a:cs typeface="Courier New" panose="02070309020205020404" pitchFamily="49" charset="0"/>
              </a:rPr>
              <a:t> </a:t>
            </a:r>
            <a:endParaRPr lang="en-US" sz="2400" dirty="0">
              <a:latin typeface="Times New Roman" panose="02020603050405020304" pitchFamily="18" charset="0"/>
              <a:cs typeface="Times New Roman" panose="02020603050405020304" pitchFamily="18" charset="0"/>
            </a:endParaRPr>
          </a:p>
        </p:txBody>
      </p:sp>
      <p:sp>
        <p:nvSpPr>
          <p:cNvPr id="31" name="object 4">
            <a:extLst>
              <a:ext uri="{FF2B5EF4-FFF2-40B4-BE49-F238E27FC236}">
                <a16:creationId xmlns:a16="http://schemas.microsoft.com/office/drawing/2014/main" id="{0B75AB79-D122-4716-9895-A76F5A83D5B2}"/>
              </a:ext>
            </a:extLst>
          </p:cNvPr>
          <p:cNvSpPr txBox="1"/>
          <p:nvPr/>
        </p:nvSpPr>
        <p:spPr>
          <a:xfrm>
            <a:off x="1674269" y="998297"/>
            <a:ext cx="9887978" cy="382797"/>
          </a:xfrm>
          <a:prstGeom prst="rect">
            <a:avLst/>
          </a:prstGeom>
        </p:spPr>
        <p:txBody>
          <a:bodyPr vert="horz" wrap="square" lIns="0" tIns="13335" rIns="0" bIns="0" rtlCol="0">
            <a:spAutoFit/>
          </a:bodyPr>
          <a:lstStyle/>
          <a:p>
            <a:pPr marL="12700">
              <a:lnSpc>
                <a:spcPct val="100000"/>
              </a:lnSpc>
              <a:spcBef>
                <a:spcPts val="105"/>
              </a:spcBef>
            </a:pPr>
            <a:r>
              <a:rPr lang="en-US" sz="2400" spc="-10" dirty="0">
                <a:solidFill>
                  <a:srgbClr val="001F5F"/>
                </a:solidFill>
                <a:latin typeface="Courier New"/>
                <a:cs typeface="Courier New"/>
              </a:rPr>
              <a:t>Đoạn code sau minh họa cách sử dụng </a:t>
            </a:r>
            <a:r>
              <a:rPr sz="2400" spc="-10" dirty="0">
                <a:solidFill>
                  <a:srgbClr val="001F5F"/>
                </a:solidFill>
                <a:latin typeface="Courier New"/>
                <a:cs typeface="Courier New"/>
              </a:rPr>
              <a:t>&lt;jsp:useBean&gt;</a:t>
            </a:r>
            <a:r>
              <a:rPr sz="2400" spc="-844" dirty="0">
                <a:solidFill>
                  <a:srgbClr val="001F5F"/>
                </a:solidFill>
                <a:latin typeface="Courier New"/>
                <a:cs typeface="Courier New"/>
              </a:rPr>
              <a:t> </a:t>
            </a:r>
            <a:r>
              <a:rPr sz="2400" spc="-45" dirty="0">
                <a:solidFill>
                  <a:srgbClr val="001F5F"/>
                </a:solidFill>
                <a:latin typeface="Arial"/>
                <a:cs typeface="Arial"/>
              </a:rPr>
              <a:t>action:</a:t>
            </a:r>
            <a:endParaRPr sz="2400" dirty="0">
              <a:latin typeface="Arial"/>
              <a:cs typeface="Arial"/>
            </a:endParaRPr>
          </a:p>
        </p:txBody>
      </p:sp>
      <p:sp>
        <p:nvSpPr>
          <p:cNvPr id="32" name="object 12">
            <a:extLst>
              <a:ext uri="{FF2B5EF4-FFF2-40B4-BE49-F238E27FC236}">
                <a16:creationId xmlns:a16="http://schemas.microsoft.com/office/drawing/2014/main" id="{72955748-EBE9-4855-948D-37DB94BA89E1}"/>
              </a:ext>
            </a:extLst>
          </p:cNvPr>
          <p:cNvSpPr txBox="1"/>
          <p:nvPr/>
        </p:nvSpPr>
        <p:spPr>
          <a:xfrm>
            <a:off x="1415508" y="2107907"/>
            <a:ext cx="4209291" cy="4180011"/>
          </a:xfrm>
          <a:prstGeom prst="rect">
            <a:avLst/>
          </a:prstGeom>
          <a:ln w="9144">
            <a:solidFill>
              <a:srgbClr val="001F5F"/>
            </a:solidFill>
          </a:ln>
        </p:spPr>
        <p:txBody>
          <a:bodyPr vert="horz" wrap="square" lIns="0" tIns="0" rIns="0" bIns="0" rtlCol="0">
            <a:spAutoFit/>
          </a:bodyPr>
          <a:lstStyle/>
          <a:p>
            <a:pPr marL="90805">
              <a:lnSpc>
                <a:spcPct val="100000"/>
              </a:lnSpc>
            </a:pPr>
            <a:r>
              <a:rPr sz="1600" spc="-114" dirty="0">
                <a:solidFill>
                  <a:srgbClr val="001F5F"/>
                </a:solidFill>
                <a:latin typeface="Arial"/>
                <a:cs typeface="Arial"/>
              </a:rPr>
              <a:t>package</a:t>
            </a:r>
            <a:r>
              <a:rPr sz="1600" spc="-105" dirty="0">
                <a:solidFill>
                  <a:srgbClr val="001F5F"/>
                </a:solidFill>
                <a:latin typeface="Arial"/>
                <a:cs typeface="Arial"/>
              </a:rPr>
              <a:t> </a:t>
            </a:r>
            <a:r>
              <a:rPr sz="1600" spc="-75" dirty="0">
                <a:solidFill>
                  <a:srgbClr val="001F5F"/>
                </a:solidFill>
                <a:latin typeface="Arial"/>
                <a:cs typeface="Arial"/>
              </a:rPr>
              <a:t>bean;</a:t>
            </a:r>
            <a:endParaRPr sz="1600" dirty="0">
              <a:latin typeface="Arial"/>
              <a:cs typeface="Arial"/>
            </a:endParaRPr>
          </a:p>
          <a:p>
            <a:pPr marL="90805" marR="739140">
              <a:lnSpc>
                <a:spcPct val="100000"/>
              </a:lnSpc>
            </a:pPr>
            <a:r>
              <a:rPr sz="1600" spc="-10" dirty="0">
                <a:solidFill>
                  <a:srgbClr val="001F5F"/>
                </a:solidFill>
                <a:latin typeface="Arial"/>
                <a:cs typeface="Arial"/>
              </a:rPr>
              <a:t>import </a:t>
            </a:r>
            <a:r>
              <a:rPr sz="1600" spc="-70" dirty="0">
                <a:solidFill>
                  <a:srgbClr val="001F5F"/>
                </a:solidFill>
                <a:latin typeface="Arial"/>
                <a:cs typeface="Arial"/>
              </a:rPr>
              <a:t>java.io.Serializable;  </a:t>
            </a:r>
            <a:r>
              <a:rPr sz="1600" spc="-45" dirty="0">
                <a:solidFill>
                  <a:srgbClr val="001F5F"/>
                </a:solidFill>
                <a:latin typeface="Arial"/>
                <a:cs typeface="Arial"/>
              </a:rPr>
              <a:t>public </a:t>
            </a:r>
            <a:r>
              <a:rPr sz="1600" spc="-120" dirty="0">
                <a:solidFill>
                  <a:srgbClr val="001F5F"/>
                </a:solidFill>
                <a:latin typeface="Arial"/>
                <a:cs typeface="Arial"/>
              </a:rPr>
              <a:t>class </a:t>
            </a:r>
            <a:r>
              <a:rPr sz="1600" spc="-114" dirty="0">
                <a:solidFill>
                  <a:srgbClr val="001F5F"/>
                </a:solidFill>
                <a:latin typeface="Arial"/>
                <a:cs typeface="Arial"/>
              </a:rPr>
              <a:t>Message</a:t>
            </a:r>
            <a:r>
              <a:rPr sz="1600" spc="-185" dirty="0">
                <a:solidFill>
                  <a:srgbClr val="001F5F"/>
                </a:solidFill>
                <a:latin typeface="Arial"/>
                <a:cs typeface="Arial"/>
              </a:rPr>
              <a:t> </a:t>
            </a:r>
            <a:r>
              <a:rPr sz="1600" spc="-50" dirty="0">
                <a:solidFill>
                  <a:srgbClr val="001F5F"/>
                </a:solidFill>
                <a:latin typeface="Arial"/>
                <a:cs typeface="Arial"/>
              </a:rPr>
              <a:t>implements  </a:t>
            </a:r>
            <a:r>
              <a:rPr sz="1600" spc="-85" dirty="0">
                <a:solidFill>
                  <a:srgbClr val="001F5F"/>
                </a:solidFill>
                <a:latin typeface="Arial"/>
                <a:cs typeface="Arial"/>
              </a:rPr>
              <a:t>Serializable</a:t>
            </a:r>
            <a:r>
              <a:rPr sz="1600" spc="-114" dirty="0">
                <a:solidFill>
                  <a:srgbClr val="001F5F"/>
                </a:solidFill>
                <a:latin typeface="Arial"/>
                <a:cs typeface="Arial"/>
              </a:rPr>
              <a:t> </a:t>
            </a:r>
            <a:r>
              <a:rPr sz="1600" spc="-35" dirty="0">
                <a:solidFill>
                  <a:srgbClr val="001F5F"/>
                </a:solidFill>
                <a:latin typeface="Arial"/>
                <a:cs typeface="Arial"/>
              </a:rPr>
              <a:t>{</a:t>
            </a:r>
            <a:endParaRPr sz="1600" dirty="0">
              <a:latin typeface="Arial"/>
              <a:cs typeface="Arial"/>
            </a:endParaRPr>
          </a:p>
          <a:p>
            <a:pPr marL="90805">
              <a:lnSpc>
                <a:spcPct val="100000"/>
              </a:lnSpc>
            </a:pPr>
            <a:r>
              <a:rPr sz="1600" spc="-40" dirty="0">
                <a:solidFill>
                  <a:srgbClr val="001F5F"/>
                </a:solidFill>
                <a:latin typeface="Arial"/>
                <a:cs typeface="Arial"/>
              </a:rPr>
              <a:t>private </a:t>
            </a:r>
            <a:r>
              <a:rPr sz="1600" spc="-70" dirty="0">
                <a:solidFill>
                  <a:srgbClr val="001F5F"/>
                </a:solidFill>
                <a:latin typeface="Arial"/>
                <a:cs typeface="Arial"/>
              </a:rPr>
              <a:t>String </a:t>
            </a:r>
            <a:r>
              <a:rPr sz="1600" spc="-130" dirty="0">
                <a:solidFill>
                  <a:srgbClr val="001F5F"/>
                </a:solidFill>
                <a:latin typeface="Arial"/>
                <a:cs typeface="Arial"/>
              </a:rPr>
              <a:t>message </a:t>
            </a:r>
            <a:r>
              <a:rPr sz="1600" spc="-140" dirty="0">
                <a:solidFill>
                  <a:srgbClr val="001F5F"/>
                </a:solidFill>
                <a:latin typeface="Arial"/>
                <a:cs typeface="Arial"/>
              </a:rPr>
              <a:t>= </a:t>
            </a:r>
            <a:r>
              <a:rPr sz="1600" spc="-40" dirty="0">
                <a:solidFill>
                  <a:srgbClr val="001F5F"/>
                </a:solidFill>
                <a:latin typeface="Arial"/>
                <a:cs typeface="Arial"/>
              </a:rPr>
              <a:t>"Hello</a:t>
            </a:r>
            <a:r>
              <a:rPr sz="1600" spc="-55" dirty="0">
                <a:solidFill>
                  <a:srgbClr val="001F5F"/>
                </a:solidFill>
                <a:latin typeface="Arial"/>
                <a:cs typeface="Arial"/>
              </a:rPr>
              <a:t> </a:t>
            </a:r>
            <a:r>
              <a:rPr sz="1600" spc="-25" dirty="0">
                <a:solidFill>
                  <a:srgbClr val="001F5F"/>
                </a:solidFill>
                <a:latin typeface="Arial"/>
                <a:cs typeface="Arial"/>
              </a:rPr>
              <a:t>from</a:t>
            </a:r>
            <a:endParaRPr sz="1600" dirty="0">
              <a:latin typeface="Arial"/>
              <a:cs typeface="Arial"/>
            </a:endParaRPr>
          </a:p>
          <a:p>
            <a:pPr marL="90805">
              <a:lnSpc>
                <a:spcPct val="100000"/>
              </a:lnSpc>
            </a:pPr>
            <a:r>
              <a:rPr sz="1600" spc="-130" dirty="0">
                <a:solidFill>
                  <a:srgbClr val="001F5F"/>
                </a:solidFill>
                <a:latin typeface="Arial"/>
                <a:cs typeface="Arial"/>
              </a:rPr>
              <a:t>JSP!";</a:t>
            </a:r>
            <a:endParaRPr sz="1600" dirty="0">
              <a:latin typeface="Arial"/>
              <a:cs typeface="Arial"/>
            </a:endParaRPr>
          </a:p>
          <a:p>
            <a:pPr marL="90805">
              <a:lnSpc>
                <a:spcPct val="100000"/>
              </a:lnSpc>
            </a:pPr>
            <a:r>
              <a:rPr sz="1600" spc="-45" dirty="0">
                <a:solidFill>
                  <a:srgbClr val="001F5F"/>
                </a:solidFill>
                <a:latin typeface="Arial"/>
                <a:cs typeface="Arial"/>
              </a:rPr>
              <a:t>public </a:t>
            </a:r>
            <a:r>
              <a:rPr sz="1600" spc="-70" dirty="0">
                <a:solidFill>
                  <a:srgbClr val="001F5F"/>
                </a:solidFill>
                <a:latin typeface="Arial"/>
                <a:cs typeface="Arial"/>
              </a:rPr>
              <a:t>String</a:t>
            </a:r>
            <a:r>
              <a:rPr sz="1600" spc="-140" dirty="0">
                <a:solidFill>
                  <a:srgbClr val="001F5F"/>
                </a:solidFill>
                <a:latin typeface="Arial"/>
                <a:cs typeface="Arial"/>
              </a:rPr>
              <a:t> </a:t>
            </a:r>
            <a:r>
              <a:rPr sz="1600" spc="-90" dirty="0">
                <a:solidFill>
                  <a:srgbClr val="001F5F"/>
                </a:solidFill>
                <a:latin typeface="Arial"/>
                <a:cs typeface="Arial"/>
              </a:rPr>
              <a:t>getMessage()</a:t>
            </a:r>
            <a:endParaRPr sz="1600" dirty="0">
              <a:latin typeface="Arial"/>
              <a:cs typeface="Arial"/>
            </a:endParaRPr>
          </a:p>
          <a:p>
            <a:pPr marL="136525">
              <a:lnSpc>
                <a:spcPct val="100000"/>
              </a:lnSpc>
            </a:pPr>
            <a:r>
              <a:rPr sz="1600" spc="-35" dirty="0">
                <a:solidFill>
                  <a:srgbClr val="001F5F"/>
                </a:solidFill>
                <a:latin typeface="Arial"/>
                <a:cs typeface="Arial"/>
              </a:rPr>
              <a:t>{</a:t>
            </a:r>
            <a:endParaRPr sz="1600" dirty="0">
              <a:latin typeface="Arial"/>
              <a:cs typeface="Arial"/>
            </a:endParaRPr>
          </a:p>
          <a:p>
            <a:pPr marL="459105">
              <a:lnSpc>
                <a:spcPct val="100000"/>
              </a:lnSpc>
            </a:pPr>
            <a:r>
              <a:rPr sz="1600" spc="-20" dirty="0">
                <a:solidFill>
                  <a:srgbClr val="001F5F"/>
                </a:solidFill>
                <a:latin typeface="Arial"/>
                <a:cs typeface="Arial"/>
              </a:rPr>
              <a:t>return</a:t>
            </a:r>
            <a:r>
              <a:rPr sz="1600" spc="-65" dirty="0">
                <a:solidFill>
                  <a:srgbClr val="001F5F"/>
                </a:solidFill>
                <a:latin typeface="Arial"/>
                <a:cs typeface="Arial"/>
              </a:rPr>
              <a:t> </a:t>
            </a:r>
            <a:r>
              <a:rPr sz="1600" spc="-114" dirty="0">
                <a:solidFill>
                  <a:srgbClr val="001F5F"/>
                </a:solidFill>
                <a:latin typeface="Arial"/>
                <a:cs typeface="Arial"/>
              </a:rPr>
              <a:t>message;</a:t>
            </a:r>
            <a:endParaRPr sz="1600" dirty="0">
              <a:latin typeface="Arial"/>
              <a:cs typeface="Arial"/>
            </a:endParaRPr>
          </a:p>
          <a:p>
            <a:pPr marL="274955">
              <a:lnSpc>
                <a:spcPct val="100000"/>
              </a:lnSpc>
            </a:pPr>
            <a:r>
              <a:rPr sz="1600" spc="-35" dirty="0">
                <a:solidFill>
                  <a:srgbClr val="001F5F"/>
                </a:solidFill>
                <a:latin typeface="Arial"/>
                <a:cs typeface="Arial"/>
              </a:rPr>
              <a:t>}</a:t>
            </a:r>
            <a:endParaRPr sz="1600" dirty="0">
              <a:latin typeface="Arial"/>
              <a:cs typeface="Arial"/>
            </a:endParaRPr>
          </a:p>
          <a:p>
            <a:pPr marL="274955">
              <a:lnSpc>
                <a:spcPct val="100000"/>
              </a:lnSpc>
            </a:pPr>
            <a:r>
              <a:rPr sz="1600" spc="-45" dirty="0">
                <a:solidFill>
                  <a:srgbClr val="001F5F"/>
                </a:solidFill>
                <a:latin typeface="Arial"/>
                <a:cs typeface="Arial"/>
              </a:rPr>
              <a:t>public </a:t>
            </a:r>
            <a:r>
              <a:rPr sz="1600" spc="-50" dirty="0">
                <a:solidFill>
                  <a:srgbClr val="001F5F"/>
                </a:solidFill>
                <a:latin typeface="Arial"/>
                <a:cs typeface="Arial"/>
              </a:rPr>
              <a:t>void </a:t>
            </a:r>
            <a:r>
              <a:rPr sz="1600" spc="-90" dirty="0">
                <a:solidFill>
                  <a:srgbClr val="001F5F"/>
                </a:solidFill>
                <a:latin typeface="Arial"/>
                <a:cs typeface="Arial"/>
              </a:rPr>
              <a:t>setMessage(String</a:t>
            </a:r>
            <a:r>
              <a:rPr sz="1600" spc="-160" dirty="0">
                <a:solidFill>
                  <a:srgbClr val="001F5F"/>
                </a:solidFill>
                <a:latin typeface="Arial"/>
                <a:cs typeface="Arial"/>
              </a:rPr>
              <a:t> </a:t>
            </a:r>
            <a:r>
              <a:rPr sz="1600" spc="-55" dirty="0">
                <a:solidFill>
                  <a:srgbClr val="001F5F"/>
                </a:solidFill>
                <a:latin typeface="Arial"/>
                <a:cs typeface="Arial"/>
              </a:rPr>
              <a:t>m)</a:t>
            </a:r>
            <a:endParaRPr sz="1600" dirty="0">
              <a:latin typeface="Arial"/>
              <a:cs typeface="Arial"/>
            </a:endParaRPr>
          </a:p>
          <a:p>
            <a:pPr marL="90805">
              <a:lnSpc>
                <a:spcPct val="100000"/>
              </a:lnSpc>
              <a:spcBef>
                <a:spcPts val="5"/>
              </a:spcBef>
            </a:pPr>
            <a:r>
              <a:rPr sz="1600" spc="-35" dirty="0">
                <a:solidFill>
                  <a:srgbClr val="001F5F"/>
                </a:solidFill>
                <a:latin typeface="Arial"/>
                <a:cs typeface="Arial"/>
              </a:rPr>
              <a:t>{</a:t>
            </a:r>
            <a:endParaRPr sz="1600" dirty="0">
              <a:latin typeface="Arial"/>
              <a:cs typeface="Arial"/>
            </a:endParaRPr>
          </a:p>
          <a:p>
            <a:pPr marL="459105">
              <a:lnSpc>
                <a:spcPct val="100000"/>
              </a:lnSpc>
            </a:pPr>
            <a:r>
              <a:rPr sz="1600" spc="-125" dirty="0">
                <a:solidFill>
                  <a:srgbClr val="001F5F"/>
                </a:solidFill>
                <a:latin typeface="Arial"/>
                <a:cs typeface="Arial"/>
              </a:rPr>
              <a:t>message </a:t>
            </a:r>
            <a:r>
              <a:rPr sz="1600" spc="-140" dirty="0">
                <a:solidFill>
                  <a:srgbClr val="001F5F"/>
                </a:solidFill>
                <a:latin typeface="Arial"/>
                <a:cs typeface="Arial"/>
              </a:rPr>
              <a:t>=</a:t>
            </a:r>
            <a:r>
              <a:rPr sz="1600" spc="-40" dirty="0">
                <a:solidFill>
                  <a:srgbClr val="001F5F"/>
                </a:solidFill>
                <a:latin typeface="Arial"/>
                <a:cs typeface="Arial"/>
              </a:rPr>
              <a:t> m;</a:t>
            </a:r>
            <a:endParaRPr sz="1600" dirty="0">
              <a:latin typeface="Arial"/>
              <a:cs typeface="Arial"/>
            </a:endParaRPr>
          </a:p>
          <a:p>
            <a:pPr marL="274955">
              <a:lnSpc>
                <a:spcPct val="100000"/>
              </a:lnSpc>
            </a:pPr>
            <a:r>
              <a:rPr sz="1600" spc="-35" dirty="0">
                <a:solidFill>
                  <a:srgbClr val="001F5F"/>
                </a:solidFill>
                <a:latin typeface="Arial"/>
                <a:cs typeface="Arial"/>
              </a:rPr>
              <a:t>}</a:t>
            </a:r>
            <a:endParaRPr sz="1600" dirty="0">
              <a:latin typeface="Arial"/>
              <a:cs typeface="Arial"/>
            </a:endParaRPr>
          </a:p>
          <a:p>
            <a:pPr marL="274955">
              <a:lnSpc>
                <a:spcPct val="100000"/>
              </a:lnSpc>
            </a:pPr>
            <a:r>
              <a:rPr sz="1600" spc="-45" dirty="0">
                <a:solidFill>
                  <a:srgbClr val="001F5F"/>
                </a:solidFill>
                <a:latin typeface="Arial"/>
                <a:cs typeface="Arial"/>
              </a:rPr>
              <a:t>public </a:t>
            </a:r>
            <a:r>
              <a:rPr sz="1600" spc="-100" dirty="0">
                <a:solidFill>
                  <a:srgbClr val="001F5F"/>
                </a:solidFill>
                <a:latin typeface="Arial"/>
                <a:cs typeface="Arial"/>
              </a:rPr>
              <a:t>Message()</a:t>
            </a:r>
            <a:r>
              <a:rPr sz="1600" spc="-145" dirty="0">
                <a:solidFill>
                  <a:srgbClr val="001F5F"/>
                </a:solidFill>
                <a:latin typeface="Arial"/>
                <a:cs typeface="Arial"/>
              </a:rPr>
              <a:t> </a:t>
            </a:r>
            <a:r>
              <a:rPr sz="1600" spc="-35" dirty="0">
                <a:solidFill>
                  <a:srgbClr val="001F5F"/>
                </a:solidFill>
                <a:latin typeface="Arial"/>
                <a:cs typeface="Arial"/>
              </a:rPr>
              <a:t>{</a:t>
            </a:r>
            <a:endParaRPr sz="1600" dirty="0">
              <a:latin typeface="Arial"/>
              <a:cs typeface="Arial"/>
            </a:endParaRPr>
          </a:p>
          <a:p>
            <a:pPr marL="274955">
              <a:lnSpc>
                <a:spcPct val="100000"/>
              </a:lnSpc>
            </a:pPr>
            <a:r>
              <a:rPr sz="1600" spc="-35" dirty="0">
                <a:solidFill>
                  <a:srgbClr val="001F5F"/>
                </a:solidFill>
                <a:latin typeface="Arial"/>
                <a:cs typeface="Arial"/>
              </a:rPr>
              <a:t>}</a:t>
            </a:r>
            <a:endParaRPr sz="1600" dirty="0">
              <a:latin typeface="Arial"/>
              <a:cs typeface="Arial"/>
            </a:endParaRPr>
          </a:p>
          <a:p>
            <a:pPr marL="90805">
              <a:lnSpc>
                <a:spcPct val="100000"/>
              </a:lnSpc>
            </a:pPr>
            <a:r>
              <a:rPr sz="1600" spc="-35" dirty="0">
                <a:solidFill>
                  <a:srgbClr val="001F5F"/>
                </a:solidFill>
                <a:latin typeface="Arial"/>
                <a:cs typeface="Arial"/>
              </a:rPr>
              <a:t>}</a:t>
            </a:r>
            <a:endParaRPr lang="en-US" sz="1600" spc="-35" dirty="0">
              <a:solidFill>
                <a:srgbClr val="001F5F"/>
              </a:solidFill>
              <a:latin typeface="Arial"/>
              <a:cs typeface="Arial"/>
            </a:endParaRPr>
          </a:p>
          <a:p>
            <a:pPr marL="90805">
              <a:lnSpc>
                <a:spcPct val="100000"/>
              </a:lnSpc>
            </a:pPr>
            <a:endParaRPr lang="en-US" sz="1600" spc="-35" dirty="0">
              <a:solidFill>
                <a:srgbClr val="001F5F"/>
              </a:solidFill>
              <a:latin typeface="Arial"/>
              <a:cs typeface="Arial"/>
            </a:endParaRPr>
          </a:p>
        </p:txBody>
      </p:sp>
      <p:sp>
        <p:nvSpPr>
          <p:cNvPr id="33" name="object 13">
            <a:extLst>
              <a:ext uri="{FF2B5EF4-FFF2-40B4-BE49-F238E27FC236}">
                <a16:creationId xmlns:a16="http://schemas.microsoft.com/office/drawing/2014/main" id="{46AAFCD1-8955-4165-B645-5D431DC54D93}"/>
              </a:ext>
            </a:extLst>
          </p:cNvPr>
          <p:cNvSpPr txBox="1"/>
          <p:nvPr/>
        </p:nvSpPr>
        <p:spPr>
          <a:xfrm>
            <a:off x="5978892" y="2077367"/>
            <a:ext cx="5316611" cy="4219745"/>
          </a:xfrm>
          <a:prstGeom prst="rect">
            <a:avLst/>
          </a:prstGeom>
          <a:ln w="9144">
            <a:solidFill>
              <a:srgbClr val="001F5F"/>
            </a:solidFill>
          </a:ln>
        </p:spPr>
        <p:txBody>
          <a:bodyPr vert="horz" wrap="square" lIns="0" tIns="33655" rIns="0" bIns="0" rtlCol="0">
            <a:spAutoFit/>
          </a:bodyPr>
          <a:lstStyle/>
          <a:p>
            <a:pPr marL="91440">
              <a:lnSpc>
                <a:spcPct val="100000"/>
              </a:lnSpc>
              <a:spcBef>
                <a:spcPts val="265"/>
              </a:spcBef>
            </a:pPr>
            <a:r>
              <a:rPr sz="1600" spc="-145" dirty="0">
                <a:solidFill>
                  <a:srgbClr val="001F5F"/>
                </a:solidFill>
                <a:latin typeface="Arial"/>
                <a:cs typeface="Arial"/>
              </a:rPr>
              <a:t>&lt;HTML&gt;</a:t>
            </a:r>
            <a:endParaRPr sz="1600" dirty="0">
              <a:latin typeface="Arial"/>
              <a:cs typeface="Arial"/>
            </a:endParaRPr>
          </a:p>
          <a:p>
            <a:pPr marL="91440">
              <a:lnSpc>
                <a:spcPct val="100000"/>
              </a:lnSpc>
            </a:pPr>
            <a:r>
              <a:rPr sz="1600" spc="-180" dirty="0">
                <a:solidFill>
                  <a:srgbClr val="001F5F"/>
                </a:solidFill>
                <a:latin typeface="Arial"/>
                <a:cs typeface="Arial"/>
              </a:rPr>
              <a:t>&lt;HEAD&gt;</a:t>
            </a:r>
            <a:endParaRPr sz="1600" dirty="0">
              <a:latin typeface="Arial"/>
              <a:cs typeface="Arial"/>
            </a:endParaRPr>
          </a:p>
          <a:p>
            <a:pPr marL="91440">
              <a:lnSpc>
                <a:spcPct val="100000"/>
              </a:lnSpc>
            </a:pPr>
            <a:r>
              <a:rPr sz="1600" spc="-160" dirty="0">
                <a:solidFill>
                  <a:srgbClr val="001F5F"/>
                </a:solidFill>
                <a:latin typeface="Arial"/>
                <a:cs typeface="Arial"/>
              </a:rPr>
              <a:t>&lt;TITLE&gt;Bean</a:t>
            </a:r>
            <a:r>
              <a:rPr sz="1600" spc="-65" dirty="0">
                <a:solidFill>
                  <a:srgbClr val="001F5F"/>
                </a:solidFill>
                <a:latin typeface="Arial"/>
                <a:cs typeface="Arial"/>
              </a:rPr>
              <a:t> </a:t>
            </a:r>
            <a:r>
              <a:rPr sz="1600" spc="-125" dirty="0">
                <a:solidFill>
                  <a:srgbClr val="001F5F"/>
                </a:solidFill>
                <a:latin typeface="Arial"/>
                <a:cs typeface="Arial"/>
              </a:rPr>
              <a:t>Demo&lt;/TITLE&gt;</a:t>
            </a:r>
            <a:endParaRPr sz="1600" dirty="0">
              <a:latin typeface="Arial"/>
              <a:cs typeface="Arial"/>
            </a:endParaRPr>
          </a:p>
          <a:p>
            <a:pPr marL="91440">
              <a:lnSpc>
                <a:spcPct val="100000"/>
              </a:lnSpc>
            </a:pPr>
            <a:r>
              <a:rPr sz="1600" spc="-130" dirty="0">
                <a:solidFill>
                  <a:srgbClr val="001F5F"/>
                </a:solidFill>
                <a:latin typeface="Arial"/>
                <a:cs typeface="Arial"/>
              </a:rPr>
              <a:t>&lt;/HEAD&gt;</a:t>
            </a:r>
            <a:endParaRPr sz="1600" dirty="0">
              <a:latin typeface="Arial"/>
              <a:cs typeface="Arial"/>
            </a:endParaRPr>
          </a:p>
          <a:p>
            <a:pPr marL="91440">
              <a:lnSpc>
                <a:spcPct val="100000"/>
              </a:lnSpc>
            </a:pPr>
            <a:r>
              <a:rPr sz="1600" spc="-200" dirty="0">
                <a:solidFill>
                  <a:srgbClr val="001F5F"/>
                </a:solidFill>
                <a:latin typeface="Arial"/>
                <a:cs typeface="Arial"/>
              </a:rPr>
              <a:t>&lt;BODY&gt;</a:t>
            </a:r>
            <a:endParaRPr sz="1600" dirty="0">
              <a:latin typeface="Arial"/>
              <a:cs typeface="Arial"/>
            </a:endParaRPr>
          </a:p>
          <a:p>
            <a:pPr marL="91440">
              <a:lnSpc>
                <a:spcPct val="100000"/>
              </a:lnSpc>
            </a:pPr>
            <a:r>
              <a:rPr sz="1600" spc="-95" dirty="0">
                <a:solidFill>
                  <a:srgbClr val="001F5F"/>
                </a:solidFill>
                <a:latin typeface="Arial"/>
                <a:cs typeface="Arial"/>
              </a:rPr>
              <a:t>&lt;H1&gt;Setting </a:t>
            </a:r>
            <a:r>
              <a:rPr sz="1600" spc="-125" dirty="0">
                <a:solidFill>
                  <a:srgbClr val="001F5F"/>
                </a:solidFill>
                <a:latin typeface="Arial"/>
                <a:cs typeface="Arial"/>
              </a:rPr>
              <a:t>a </a:t>
            </a:r>
            <a:r>
              <a:rPr sz="1600" spc="-55" dirty="0">
                <a:solidFill>
                  <a:srgbClr val="001F5F"/>
                </a:solidFill>
                <a:latin typeface="Arial"/>
                <a:cs typeface="Arial"/>
              </a:rPr>
              <a:t>Property</a:t>
            </a:r>
            <a:r>
              <a:rPr sz="1600" spc="20" dirty="0">
                <a:solidFill>
                  <a:srgbClr val="001F5F"/>
                </a:solidFill>
                <a:latin typeface="Arial"/>
                <a:cs typeface="Arial"/>
              </a:rPr>
              <a:t> </a:t>
            </a:r>
            <a:r>
              <a:rPr sz="1600" spc="-95" dirty="0">
                <a:solidFill>
                  <a:srgbClr val="001F5F"/>
                </a:solidFill>
                <a:latin typeface="Arial"/>
                <a:cs typeface="Arial"/>
              </a:rPr>
              <a:t>Value&lt;/H1&gt;</a:t>
            </a:r>
            <a:endParaRPr sz="1600" dirty="0">
              <a:latin typeface="Arial"/>
              <a:cs typeface="Arial"/>
            </a:endParaRPr>
          </a:p>
          <a:p>
            <a:pPr marL="91440" marR="1315720">
              <a:lnSpc>
                <a:spcPct val="100000"/>
              </a:lnSpc>
            </a:pPr>
            <a:r>
              <a:rPr sz="1600" spc="-100" dirty="0">
                <a:solidFill>
                  <a:srgbClr val="001F5F"/>
                </a:solidFill>
                <a:latin typeface="Arial"/>
                <a:cs typeface="Arial"/>
              </a:rPr>
              <a:t>&lt;jsp:useBean </a:t>
            </a:r>
            <a:r>
              <a:rPr sz="1600" spc="-50" dirty="0">
                <a:solidFill>
                  <a:srgbClr val="001F5F"/>
                </a:solidFill>
                <a:latin typeface="Arial"/>
                <a:cs typeface="Arial"/>
              </a:rPr>
              <a:t>id="bean1"  </a:t>
            </a:r>
            <a:r>
              <a:rPr sz="1600" spc="-90" dirty="0">
                <a:solidFill>
                  <a:srgbClr val="001F5F"/>
                </a:solidFill>
                <a:latin typeface="Arial"/>
                <a:cs typeface="Arial"/>
              </a:rPr>
              <a:t>class="</a:t>
            </a:r>
            <a:r>
              <a:rPr sz="1600" spc="-90" dirty="0">
                <a:solidFill>
                  <a:srgbClr val="FF0000"/>
                </a:solidFill>
                <a:latin typeface="Arial"/>
                <a:cs typeface="Arial"/>
              </a:rPr>
              <a:t>bean.Message</a:t>
            </a:r>
            <a:r>
              <a:rPr sz="1600" spc="-90" dirty="0">
                <a:solidFill>
                  <a:srgbClr val="001F5F"/>
                </a:solidFill>
                <a:latin typeface="Arial"/>
                <a:cs typeface="Arial"/>
              </a:rPr>
              <a:t>"</a:t>
            </a:r>
            <a:r>
              <a:rPr sz="1600" spc="-155" dirty="0">
                <a:solidFill>
                  <a:srgbClr val="001F5F"/>
                </a:solidFill>
                <a:latin typeface="Arial"/>
                <a:cs typeface="Arial"/>
              </a:rPr>
              <a:t> </a:t>
            </a:r>
            <a:r>
              <a:rPr sz="1600" spc="10" dirty="0">
                <a:solidFill>
                  <a:srgbClr val="001F5F"/>
                </a:solidFill>
                <a:latin typeface="Arial"/>
                <a:cs typeface="Arial"/>
              </a:rPr>
              <a:t>/&gt;</a:t>
            </a:r>
            <a:endParaRPr sz="1600" dirty="0">
              <a:latin typeface="Arial"/>
              <a:cs typeface="Arial"/>
            </a:endParaRPr>
          </a:p>
          <a:p>
            <a:pPr marL="91440" marR="168910">
              <a:lnSpc>
                <a:spcPct val="100000"/>
              </a:lnSpc>
            </a:pPr>
            <a:r>
              <a:rPr sz="1600" spc="-120" dirty="0">
                <a:solidFill>
                  <a:srgbClr val="001F5F"/>
                </a:solidFill>
                <a:latin typeface="Arial"/>
                <a:cs typeface="Arial"/>
              </a:rPr>
              <a:t>The </a:t>
            </a:r>
            <a:r>
              <a:rPr sz="1600" spc="-130" dirty="0">
                <a:solidFill>
                  <a:srgbClr val="001F5F"/>
                </a:solidFill>
                <a:latin typeface="Arial"/>
                <a:cs typeface="Arial"/>
              </a:rPr>
              <a:t>message </a:t>
            </a:r>
            <a:r>
              <a:rPr sz="1600" spc="-65" dirty="0">
                <a:solidFill>
                  <a:srgbClr val="001F5F"/>
                </a:solidFill>
                <a:latin typeface="Arial"/>
                <a:cs typeface="Arial"/>
              </a:rPr>
              <a:t>is: </a:t>
            </a:r>
            <a:r>
              <a:rPr sz="1600" spc="-60" dirty="0">
                <a:solidFill>
                  <a:srgbClr val="001F5F"/>
                </a:solidFill>
                <a:latin typeface="Arial"/>
                <a:cs typeface="Arial"/>
              </a:rPr>
              <a:t>&lt;jsp:getProperty  </a:t>
            </a:r>
            <a:r>
              <a:rPr sz="1600" spc="-70" dirty="0">
                <a:solidFill>
                  <a:srgbClr val="001F5F"/>
                </a:solidFill>
                <a:latin typeface="Arial"/>
                <a:cs typeface="Arial"/>
              </a:rPr>
              <a:t>name="bean1" </a:t>
            </a:r>
            <a:r>
              <a:rPr sz="1600" spc="-65" dirty="0">
                <a:solidFill>
                  <a:srgbClr val="001F5F"/>
                </a:solidFill>
                <a:latin typeface="Arial"/>
                <a:cs typeface="Arial"/>
              </a:rPr>
              <a:t>property="message"</a:t>
            </a:r>
            <a:r>
              <a:rPr sz="1600" spc="-30" dirty="0">
                <a:solidFill>
                  <a:srgbClr val="001F5F"/>
                </a:solidFill>
                <a:latin typeface="Arial"/>
                <a:cs typeface="Arial"/>
              </a:rPr>
              <a:t> </a:t>
            </a:r>
            <a:r>
              <a:rPr sz="1600" spc="10" dirty="0">
                <a:solidFill>
                  <a:srgbClr val="001F5F"/>
                </a:solidFill>
                <a:latin typeface="Arial"/>
                <a:cs typeface="Arial"/>
              </a:rPr>
              <a:t>/&gt;</a:t>
            </a:r>
            <a:endParaRPr sz="1600" dirty="0">
              <a:latin typeface="Arial"/>
              <a:cs typeface="Arial"/>
            </a:endParaRPr>
          </a:p>
          <a:p>
            <a:pPr marL="91440">
              <a:lnSpc>
                <a:spcPct val="100000"/>
              </a:lnSpc>
            </a:pPr>
            <a:r>
              <a:rPr sz="1600" spc="-200" dirty="0">
                <a:solidFill>
                  <a:srgbClr val="001F5F"/>
                </a:solidFill>
                <a:latin typeface="Arial"/>
                <a:cs typeface="Arial"/>
              </a:rPr>
              <a:t>&lt;BR&gt;</a:t>
            </a:r>
            <a:endParaRPr sz="1600" dirty="0">
              <a:latin typeface="Arial"/>
              <a:cs typeface="Arial"/>
            </a:endParaRPr>
          </a:p>
          <a:p>
            <a:pPr marL="91440" marR="591185">
              <a:lnSpc>
                <a:spcPct val="100000"/>
              </a:lnSpc>
            </a:pPr>
            <a:r>
              <a:rPr sz="1600" spc="-65" dirty="0">
                <a:solidFill>
                  <a:srgbClr val="001F5F"/>
                </a:solidFill>
                <a:latin typeface="Arial"/>
                <a:cs typeface="Arial"/>
              </a:rPr>
              <a:t>&lt;jsp:setProperty </a:t>
            </a:r>
            <a:r>
              <a:rPr sz="1600" spc="-70" dirty="0">
                <a:solidFill>
                  <a:srgbClr val="001F5F"/>
                </a:solidFill>
                <a:latin typeface="Arial"/>
                <a:cs typeface="Arial"/>
              </a:rPr>
              <a:t>name="bean1"  </a:t>
            </a:r>
            <a:r>
              <a:rPr sz="1600" spc="-65" dirty="0">
                <a:solidFill>
                  <a:srgbClr val="001F5F"/>
                </a:solidFill>
                <a:latin typeface="Arial"/>
                <a:cs typeface="Arial"/>
              </a:rPr>
              <a:t>property="message" value="Hello  </a:t>
            </a:r>
            <a:r>
              <a:rPr sz="1600" spc="-45" dirty="0">
                <a:solidFill>
                  <a:srgbClr val="001F5F"/>
                </a:solidFill>
                <a:latin typeface="Arial"/>
                <a:cs typeface="Arial"/>
              </a:rPr>
              <a:t>again!"</a:t>
            </a:r>
            <a:r>
              <a:rPr sz="1600" spc="-120" dirty="0">
                <a:solidFill>
                  <a:srgbClr val="001F5F"/>
                </a:solidFill>
                <a:latin typeface="Arial"/>
                <a:cs typeface="Arial"/>
              </a:rPr>
              <a:t> </a:t>
            </a:r>
            <a:r>
              <a:rPr sz="1600" spc="10" dirty="0">
                <a:solidFill>
                  <a:srgbClr val="001F5F"/>
                </a:solidFill>
                <a:latin typeface="Arial"/>
                <a:cs typeface="Arial"/>
              </a:rPr>
              <a:t>/&gt;</a:t>
            </a:r>
            <a:endParaRPr sz="1600" dirty="0">
              <a:latin typeface="Arial"/>
              <a:cs typeface="Arial"/>
            </a:endParaRPr>
          </a:p>
          <a:p>
            <a:pPr marL="91440" marR="170815">
              <a:lnSpc>
                <a:spcPct val="100000"/>
              </a:lnSpc>
              <a:spcBef>
                <a:spcPts val="5"/>
              </a:spcBef>
            </a:pPr>
            <a:r>
              <a:rPr sz="1600" spc="-70" dirty="0">
                <a:solidFill>
                  <a:srgbClr val="001F5F"/>
                </a:solidFill>
                <a:latin typeface="Arial"/>
                <a:cs typeface="Arial"/>
              </a:rPr>
              <a:t>Now </a:t>
            </a:r>
            <a:r>
              <a:rPr sz="1600" spc="-25" dirty="0">
                <a:solidFill>
                  <a:srgbClr val="001F5F"/>
                </a:solidFill>
                <a:latin typeface="Arial"/>
                <a:cs typeface="Arial"/>
              </a:rPr>
              <a:t>the </a:t>
            </a:r>
            <a:r>
              <a:rPr sz="1600" spc="-130" dirty="0">
                <a:solidFill>
                  <a:srgbClr val="001F5F"/>
                </a:solidFill>
                <a:latin typeface="Arial"/>
                <a:cs typeface="Arial"/>
              </a:rPr>
              <a:t>message </a:t>
            </a:r>
            <a:r>
              <a:rPr sz="1600" spc="-65" dirty="0">
                <a:solidFill>
                  <a:srgbClr val="001F5F"/>
                </a:solidFill>
                <a:latin typeface="Arial"/>
                <a:cs typeface="Arial"/>
              </a:rPr>
              <a:t>is: </a:t>
            </a:r>
            <a:r>
              <a:rPr sz="1600" spc="-60" dirty="0">
                <a:solidFill>
                  <a:srgbClr val="001F5F"/>
                </a:solidFill>
                <a:latin typeface="Arial"/>
                <a:cs typeface="Arial"/>
              </a:rPr>
              <a:t>&lt;jsp:getProperty  </a:t>
            </a:r>
            <a:r>
              <a:rPr sz="1600" spc="-70" dirty="0">
                <a:solidFill>
                  <a:srgbClr val="001F5F"/>
                </a:solidFill>
                <a:latin typeface="Arial"/>
                <a:cs typeface="Arial"/>
              </a:rPr>
              <a:t>name="bean1" </a:t>
            </a:r>
            <a:r>
              <a:rPr sz="1600" spc="-65" dirty="0">
                <a:solidFill>
                  <a:srgbClr val="001F5F"/>
                </a:solidFill>
                <a:latin typeface="Arial"/>
                <a:cs typeface="Arial"/>
              </a:rPr>
              <a:t>property="message"</a:t>
            </a:r>
            <a:r>
              <a:rPr sz="1600" spc="-45" dirty="0">
                <a:solidFill>
                  <a:srgbClr val="001F5F"/>
                </a:solidFill>
                <a:latin typeface="Arial"/>
                <a:cs typeface="Arial"/>
              </a:rPr>
              <a:t> </a:t>
            </a:r>
            <a:r>
              <a:rPr sz="1600" spc="10" dirty="0">
                <a:solidFill>
                  <a:srgbClr val="001F5F"/>
                </a:solidFill>
                <a:latin typeface="Arial"/>
                <a:cs typeface="Arial"/>
              </a:rPr>
              <a:t>/&gt;</a:t>
            </a:r>
            <a:endParaRPr sz="1600" dirty="0">
              <a:latin typeface="Arial"/>
              <a:cs typeface="Arial"/>
            </a:endParaRPr>
          </a:p>
          <a:p>
            <a:pPr marL="91440">
              <a:lnSpc>
                <a:spcPct val="100000"/>
              </a:lnSpc>
            </a:pPr>
            <a:r>
              <a:rPr sz="1600" spc="-150" dirty="0">
                <a:solidFill>
                  <a:srgbClr val="001F5F"/>
                </a:solidFill>
                <a:latin typeface="Arial"/>
                <a:cs typeface="Arial"/>
              </a:rPr>
              <a:t>&lt;/BODY&gt;</a:t>
            </a:r>
            <a:endParaRPr sz="1600" dirty="0">
              <a:latin typeface="Arial"/>
              <a:cs typeface="Arial"/>
            </a:endParaRPr>
          </a:p>
          <a:p>
            <a:pPr marL="91440">
              <a:lnSpc>
                <a:spcPct val="100000"/>
              </a:lnSpc>
            </a:pPr>
            <a:r>
              <a:rPr sz="1600" spc="-100" dirty="0">
                <a:solidFill>
                  <a:srgbClr val="001F5F"/>
                </a:solidFill>
                <a:latin typeface="Arial"/>
                <a:cs typeface="Arial"/>
              </a:rPr>
              <a:t>&lt;/HTML&gt;</a:t>
            </a:r>
            <a:endParaRPr sz="1600" dirty="0">
              <a:latin typeface="Arial"/>
              <a:cs typeface="Arial"/>
            </a:endParaRPr>
          </a:p>
        </p:txBody>
      </p:sp>
      <p:sp>
        <p:nvSpPr>
          <p:cNvPr id="34" name="object 11">
            <a:extLst>
              <a:ext uri="{FF2B5EF4-FFF2-40B4-BE49-F238E27FC236}">
                <a16:creationId xmlns:a16="http://schemas.microsoft.com/office/drawing/2014/main" id="{8360389C-9E8A-49CC-B6A9-0BB8952606C1}"/>
              </a:ext>
            </a:extLst>
          </p:cNvPr>
          <p:cNvSpPr txBox="1"/>
          <p:nvPr/>
        </p:nvSpPr>
        <p:spPr>
          <a:xfrm>
            <a:off x="2771812" y="1532481"/>
            <a:ext cx="996950" cy="239395"/>
          </a:xfrm>
          <a:prstGeom prst="rect">
            <a:avLst/>
          </a:prstGeom>
        </p:spPr>
        <p:txBody>
          <a:bodyPr vert="horz" wrap="square" lIns="0" tIns="13335" rIns="0" bIns="0" rtlCol="0">
            <a:spAutoFit/>
          </a:bodyPr>
          <a:lstStyle/>
          <a:p>
            <a:pPr marL="12700">
              <a:lnSpc>
                <a:spcPct val="100000"/>
              </a:lnSpc>
              <a:spcBef>
                <a:spcPts val="105"/>
              </a:spcBef>
            </a:pPr>
            <a:r>
              <a:rPr sz="1400" spc="-100" dirty="0">
                <a:solidFill>
                  <a:srgbClr val="001F5F"/>
                </a:solidFill>
                <a:latin typeface="Arial"/>
                <a:cs typeface="Arial"/>
              </a:rPr>
              <a:t>Messa</a:t>
            </a:r>
            <a:r>
              <a:rPr sz="1400" spc="-110" dirty="0">
                <a:solidFill>
                  <a:srgbClr val="001F5F"/>
                </a:solidFill>
                <a:latin typeface="Arial"/>
                <a:cs typeface="Arial"/>
              </a:rPr>
              <a:t>g</a:t>
            </a:r>
            <a:r>
              <a:rPr sz="1400" spc="-45" dirty="0">
                <a:solidFill>
                  <a:srgbClr val="001F5F"/>
                </a:solidFill>
                <a:latin typeface="Arial"/>
                <a:cs typeface="Arial"/>
              </a:rPr>
              <a:t>e.j</a:t>
            </a:r>
            <a:r>
              <a:rPr sz="1400" spc="-95" dirty="0">
                <a:solidFill>
                  <a:srgbClr val="001F5F"/>
                </a:solidFill>
                <a:latin typeface="Arial"/>
                <a:cs typeface="Arial"/>
              </a:rPr>
              <a:t>av</a:t>
            </a:r>
            <a:r>
              <a:rPr sz="1400" spc="-110" dirty="0">
                <a:solidFill>
                  <a:srgbClr val="001F5F"/>
                </a:solidFill>
                <a:latin typeface="Arial"/>
                <a:cs typeface="Arial"/>
              </a:rPr>
              <a:t>a</a:t>
            </a:r>
            <a:endParaRPr sz="1400" dirty="0">
              <a:latin typeface="Arial"/>
              <a:cs typeface="Arial"/>
            </a:endParaRPr>
          </a:p>
        </p:txBody>
      </p:sp>
      <p:sp>
        <p:nvSpPr>
          <p:cNvPr id="35" name="object 14">
            <a:extLst>
              <a:ext uri="{FF2B5EF4-FFF2-40B4-BE49-F238E27FC236}">
                <a16:creationId xmlns:a16="http://schemas.microsoft.com/office/drawing/2014/main" id="{CA042B0D-7407-4C31-939C-60A18AC88EAC}"/>
              </a:ext>
            </a:extLst>
          </p:cNvPr>
          <p:cNvSpPr txBox="1"/>
          <p:nvPr/>
        </p:nvSpPr>
        <p:spPr>
          <a:xfrm>
            <a:off x="8011998" y="1581359"/>
            <a:ext cx="1075690" cy="239395"/>
          </a:xfrm>
          <a:prstGeom prst="rect">
            <a:avLst/>
          </a:prstGeom>
        </p:spPr>
        <p:txBody>
          <a:bodyPr vert="horz" wrap="square" lIns="0" tIns="13335" rIns="0" bIns="0" rtlCol="0">
            <a:spAutoFit/>
          </a:bodyPr>
          <a:lstStyle/>
          <a:p>
            <a:pPr marL="12700">
              <a:lnSpc>
                <a:spcPct val="100000"/>
              </a:lnSpc>
              <a:spcBef>
                <a:spcPts val="105"/>
              </a:spcBef>
            </a:pPr>
            <a:r>
              <a:rPr sz="1400" spc="-80" dirty="0">
                <a:solidFill>
                  <a:srgbClr val="001F5F"/>
                </a:solidFill>
                <a:latin typeface="Arial"/>
                <a:cs typeface="Arial"/>
              </a:rPr>
              <a:t>BeanDemo.jsp</a:t>
            </a:r>
            <a:endParaRPr sz="1400" dirty="0">
              <a:latin typeface="Arial"/>
              <a:cs typeface="Arial"/>
            </a:endParaRPr>
          </a:p>
        </p:txBody>
      </p:sp>
      <p:sp>
        <p:nvSpPr>
          <p:cNvPr id="36" name="Vertical Scroll 1">
            <a:extLst>
              <a:ext uri="{FF2B5EF4-FFF2-40B4-BE49-F238E27FC236}">
                <a16:creationId xmlns:a16="http://schemas.microsoft.com/office/drawing/2014/main" id="{5CD1CE88-F62C-4EE0-A5FC-E9C1CBE22878}"/>
              </a:ext>
            </a:extLst>
          </p:cNvPr>
          <p:cNvSpPr/>
          <p:nvPr/>
        </p:nvSpPr>
        <p:spPr>
          <a:xfrm>
            <a:off x="504617" y="1485586"/>
            <a:ext cx="11687383" cy="480233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38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144">
            <a:extLst>
              <a:ext uri="{FF2B5EF4-FFF2-40B4-BE49-F238E27FC236}">
                <a16:creationId xmlns:a16="http://schemas.microsoft.com/office/drawing/2014/main" id="{7694582A-7B9D-47B9-BC2D-0404A6FA81BE}"/>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0" name="Shape 139">
            <a:extLst>
              <a:ext uri="{FF2B5EF4-FFF2-40B4-BE49-F238E27FC236}">
                <a16:creationId xmlns:a16="http://schemas.microsoft.com/office/drawing/2014/main" id="{1928B416-088E-49C2-AC1B-3C8F5F1C81B8}"/>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31" name="Shape 145">
            <a:extLst>
              <a:ext uri="{FF2B5EF4-FFF2-40B4-BE49-F238E27FC236}">
                <a16:creationId xmlns:a16="http://schemas.microsoft.com/office/drawing/2014/main" id="{1FCBA616-F774-40DC-9E51-6BE134222970}"/>
              </a:ext>
            </a:extLst>
          </p:cNvPr>
          <p:cNvSpPr/>
          <p:nvPr/>
        </p:nvSpPr>
        <p:spPr>
          <a:xfrm rot="10800000">
            <a:off x="1978" y="4275520"/>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2" name="Shape 150">
            <a:extLst>
              <a:ext uri="{FF2B5EF4-FFF2-40B4-BE49-F238E27FC236}">
                <a16:creationId xmlns:a16="http://schemas.microsoft.com/office/drawing/2014/main" id="{D52D4751-A833-4B80-B55D-28D49D311BA0}"/>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3" name="Shape 151">
            <a:extLst>
              <a:ext uri="{FF2B5EF4-FFF2-40B4-BE49-F238E27FC236}">
                <a16:creationId xmlns:a16="http://schemas.microsoft.com/office/drawing/2014/main" id="{15C08981-08A5-43D3-A3EB-A9D0A24D8F6A}"/>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4" name="Shape 139">
            <a:extLst>
              <a:ext uri="{FF2B5EF4-FFF2-40B4-BE49-F238E27FC236}">
                <a16:creationId xmlns:a16="http://schemas.microsoft.com/office/drawing/2014/main" id="{32A3235A-566C-4ACF-A5E6-EF1865746E6B}"/>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35" name="Shape 141">
            <a:extLst>
              <a:ext uri="{FF2B5EF4-FFF2-40B4-BE49-F238E27FC236}">
                <a16:creationId xmlns:a16="http://schemas.microsoft.com/office/drawing/2014/main" id="{892A6D1B-C9DF-4DA8-AC2E-E4AB829ED56E}"/>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6" name="Shape 143">
            <a:extLst>
              <a:ext uri="{FF2B5EF4-FFF2-40B4-BE49-F238E27FC236}">
                <a16:creationId xmlns:a16="http://schemas.microsoft.com/office/drawing/2014/main" id="{23D3A2D4-A507-4071-925C-59FB2CE002CA}"/>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37" name="Shape 151">
            <a:extLst>
              <a:ext uri="{FF2B5EF4-FFF2-40B4-BE49-F238E27FC236}">
                <a16:creationId xmlns:a16="http://schemas.microsoft.com/office/drawing/2014/main" id="{08A256F7-2112-4663-885D-6938E0778789}"/>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2" name="TextBox 72">
            <a:extLst>
              <a:ext uri="{FF2B5EF4-FFF2-40B4-BE49-F238E27FC236}">
                <a16:creationId xmlns:a16="http://schemas.microsoft.com/office/drawing/2014/main" id="{516F1B9B-1478-4247-B14D-551ABD7C432B}"/>
              </a:ext>
            </a:extLst>
          </p:cNvPr>
          <p:cNvSpPr txBox="1"/>
          <p:nvPr/>
        </p:nvSpPr>
        <p:spPr>
          <a:xfrm>
            <a:off x="1170554" y="2197645"/>
            <a:ext cx="10249123" cy="1656864"/>
          </a:xfrm>
          <a:prstGeom prst="rect">
            <a:avLst/>
          </a:prstGeom>
          <a:noFill/>
        </p:spPr>
        <p:txBody>
          <a:bodyPr wrap="square" lIns="0" tIns="0" rIns="0" bIns="0" rtlCol="0">
            <a:spAutoFit/>
          </a:bodyPr>
          <a:lstStyle/>
          <a:p>
            <a:pPr marL="12700">
              <a:spcBef>
                <a:spcPts val="1445"/>
              </a:spcBef>
            </a:pPr>
            <a:r>
              <a:rPr lang="en-US" sz="2400" spc="-100" dirty="0">
                <a:solidFill>
                  <a:schemeClr val="accent2">
                    <a:lumMod val="75000"/>
                  </a:schemeClr>
                </a:solidFill>
                <a:latin typeface="Times New Roman" panose="02020603050405020304" pitchFamily="18" charset="0"/>
                <a:cs typeface="Times New Roman" panose="02020603050405020304" pitchFamily="18" charset="0"/>
              </a:rPr>
              <a:t>IMPLITCIT </a:t>
            </a:r>
            <a:r>
              <a:rPr lang="en-US" sz="2400" spc="-100" dirty="0">
                <a:solidFill>
                  <a:schemeClr val="accent2">
                    <a:lumMod val="75000"/>
                  </a:schemeClr>
                </a:solidFill>
                <a:latin typeface="Arial" panose="020B0604020202020204" pitchFamily="34" charset="0"/>
                <a:cs typeface="Arial" panose="020B0604020202020204" pitchFamily="34" charset="0"/>
              </a:rPr>
              <a:t>:</a:t>
            </a:r>
            <a:r>
              <a:rPr lang="en-US" sz="2400" spc="-100" dirty="0">
                <a:solidFill>
                  <a:srgbClr val="FFC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là các đối tượng Java mà JSP container làm, nó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sẵn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mỗi trang và  có thể gọi chúng một cách trực tiếp mà không phải khai báo, JSP hỗ trợ 9 đối tượng ẩn.</a:t>
            </a:r>
          </a:p>
          <a:p>
            <a:pPr marL="12700">
              <a:lnSpc>
                <a:spcPct val="100000"/>
              </a:lnSpc>
              <a:spcBef>
                <a:spcPts val="1445"/>
              </a:spcBef>
            </a:pPr>
            <a:endParaRPr lang="en-US" sz="2400" b="1" dirty="0">
              <a:latin typeface="Arial" panose="020B0604020202020204" pitchFamily="34" charset="0"/>
              <a:cs typeface="Arial" panose="020B0604020202020204" pitchFamily="34" charset="0"/>
            </a:endParaRPr>
          </a:p>
        </p:txBody>
      </p:sp>
      <p:sp>
        <p:nvSpPr>
          <p:cNvPr id="3" name="TextBox 72">
            <a:extLst>
              <a:ext uri="{FF2B5EF4-FFF2-40B4-BE49-F238E27FC236}">
                <a16:creationId xmlns:a16="http://schemas.microsoft.com/office/drawing/2014/main" id="{94626335-2F65-4C35-953C-C1268ACE3A41}"/>
              </a:ext>
            </a:extLst>
          </p:cNvPr>
          <p:cNvSpPr txBox="1"/>
          <p:nvPr/>
        </p:nvSpPr>
        <p:spPr>
          <a:xfrm>
            <a:off x="1170554" y="3854509"/>
            <a:ext cx="10529902" cy="2026196"/>
          </a:xfrm>
          <a:prstGeom prst="rect">
            <a:avLst/>
          </a:prstGeom>
          <a:noFill/>
        </p:spPr>
        <p:txBody>
          <a:bodyPr wrap="square" lIns="0" tIns="0" rIns="0" bIns="0" rtlCol="0">
            <a:spAutoFit/>
          </a:bodyPr>
          <a:lstStyle/>
          <a:p>
            <a:pPr marL="12700">
              <a:spcBef>
                <a:spcPts val="1445"/>
              </a:spcBef>
            </a:pPr>
            <a:r>
              <a:rPr lang="en-US" sz="2400" dirty="0">
                <a:latin typeface="Courier New" panose="02070309020205020404" pitchFamily="49" charset="0"/>
                <a:cs typeface="Courier New" panose="02070309020205020404" pitchFamily="49" charset="0"/>
              </a:rPr>
              <a:t>Request (</a:t>
            </a:r>
            <a:r>
              <a:rPr lang="en-US" sz="2400" dirty="0" err="1">
                <a:latin typeface="Times New Roman" panose="02020603050405020304" pitchFamily="18" charset="0"/>
                <a:cs typeface="Times New Roman" panose="02020603050405020304" pitchFamily="18" charset="0"/>
              </a:rPr>
              <a:t>HttpServletRequest</a:t>
            </a:r>
            <a:r>
              <a:rPr lang="en-US" sz="2400" dirty="0">
                <a:latin typeface="Times New Roman" panose="02020603050405020304" pitchFamily="18" charset="0"/>
                <a:cs typeface="Times New Roman" panose="02020603050405020304" pitchFamily="18" charset="0"/>
              </a:rPr>
              <a:t>) </a:t>
            </a:r>
            <a:r>
              <a:rPr lang="en-US" sz="2400" dirty="0">
                <a:latin typeface="Courier New" panose="02070309020205020404" pitchFamily="49" charset="0"/>
                <a:cs typeface="Courier New" panose="02070309020205020404" pitchFamily="49" charset="0"/>
              </a:rPr>
              <a:t>, response</a:t>
            </a:r>
            <a:r>
              <a:rPr lang="en-US" sz="2400" dirty="0">
                <a:latin typeface="Times New Roman" panose="02020603050405020304" pitchFamily="18" charset="0"/>
                <a:cs typeface="Times New Roman" panose="02020603050405020304" pitchFamily="18" charset="0"/>
              </a:rPr>
              <a:t>(HttpServletResponse)</a:t>
            </a:r>
            <a:r>
              <a:rPr lang="en-US" sz="2400" dirty="0">
                <a:latin typeface="Courier New" panose="02070309020205020404" pitchFamily="49" charset="0"/>
                <a:cs typeface="Courier New" panose="02070309020205020404" pitchFamily="49" charset="0"/>
              </a:rPr>
              <a:t>,out (</a:t>
            </a:r>
            <a:r>
              <a:rPr lang="en-US" sz="2400" dirty="0">
                <a:latin typeface="Times New Roman" panose="02020603050405020304" pitchFamily="18" charset="0"/>
                <a:cs typeface="Times New Roman" panose="02020603050405020304" pitchFamily="18" charset="0"/>
              </a:rPr>
              <a:t>lớp PrintWriter</a:t>
            </a:r>
            <a:r>
              <a:rPr lang="en-US" sz="2400" dirty="0">
                <a:latin typeface="Courier New" panose="02070309020205020404" pitchFamily="49" charset="0"/>
                <a:cs typeface="Courier New" panose="02070309020205020404" pitchFamily="49" charset="0"/>
              </a:rPr>
              <a:t>), session, application, config, pageContext, page, Exception.</a:t>
            </a:r>
          </a:p>
          <a:p>
            <a:pPr marL="12700">
              <a:lnSpc>
                <a:spcPct val="100000"/>
              </a:lnSpc>
            </a:pPr>
            <a:endParaRPr lang="en-US" sz="2400" dirty="0">
              <a:solidFill>
                <a:srgbClr val="001F5F"/>
              </a:solidFill>
              <a:latin typeface="Courier New" panose="02070309020205020404" pitchFamily="49" charset="0"/>
              <a:cs typeface="Courier New" panose="02070309020205020404" pitchFamily="49" charset="0"/>
            </a:endParaRPr>
          </a:p>
          <a:p>
            <a:pPr marL="12700">
              <a:lnSpc>
                <a:spcPct val="100000"/>
              </a:lnSpc>
              <a:spcBef>
                <a:spcPts val="1445"/>
              </a:spcBef>
            </a:pPr>
            <a:r>
              <a:rPr lang="en-US" sz="2400" dirty="0">
                <a:solidFill>
                  <a:srgbClr val="001F5F"/>
                </a:solidFill>
                <a:latin typeface="Courier New" panose="02070309020205020404" pitchFamily="49" charset="0"/>
                <a:cs typeface="Courier New" panose="02070309020205020404" pitchFamily="49" charset="0"/>
              </a:rPr>
              <a:t> </a:t>
            </a:r>
            <a:r>
              <a:rPr lang="en-US" sz="2400" i="1" spc="-45" dirty="0">
                <a:solidFill>
                  <a:srgbClr val="001F5F"/>
                </a:solidFill>
                <a:latin typeface="Courier New" panose="02070309020205020404" pitchFamily="49" charset="0"/>
                <a:cs typeface="Courier New" panose="02070309020205020404" pitchFamily="49" charset="0"/>
              </a:rPr>
              <a:t> </a:t>
            </a:r>
            <a:r>
              <a:rPr lang="en-US" sz="2400" i="1" dirty="0">
                <a:solidFill>
                  <a:srgbClr val="001F5F"/>
                </a:solidFill>
                <a:latin typeface="Courier New" panose="02070309020205020404" pitchFamily="49" charset="0"/>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p:txBody>
      </p:sp>
      <p:sp>
        <p:nvSpPr>
          <p:cNvPr id="18" name="Oval 17">
            <a:extLst>
              <a:ext uri="{FF2B5EF4-FFF2-40B4-BE49-F238E27FC236}">
                <a16:creationId xmlns:a16="http://schemas.microsoft.com/office/drawing/2014/main" id="{3E4105A7-8A08-4C36-AD0F-5F999F4CF243}"/>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5</a:t>
            </a:r>
            <a:endParaRPr lang="en-US" b="1" dirty="0">
              <a:solidFill>
                <a:schemeClr val="bg1"/>
              </a:solidFill>
              <a:latin typeface="Algerian" panose="04020705040A02060702" pitchFamily="82" charset="0"/>
            </a:endParaRPr>
          </a:p>
        </p:txBody>
      </p:sp>
      <p:sp>
        <p:nvSpPr>
          <p:cNvPr id="19" name="TextBox 18">
            <a:extLst>
              <a:ext uri="{FF2B5EF4-FFF2-40B4-BE49-F238E27FC236}">
                <a16:creationId xmlns:a16="http://schemas.microsoft.com/office/drawing/2014/main" id="{0E46AB72-80C1-438C-BA5B-4A67A701A5BC}"/>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Thành</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phần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20" name="Straight Connector 19">
            <a:extLst>
              <a:ext uri="{FF2B5EF4-FFF2-40B4-BE49-F238E27FC236}">
                <a16:creationId xmlns:a16="http://schemas.microsoft.com/office/drawing/2014/main" id="{6F34898F-C37D-4D96-8FC5-22CF09DD0F7A}"/>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4195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9" name="think-cell Slide" r:id="rId5" imgW="270" imgH="270" progId="TCLayout.ActiveDocument.1">
                  <p:embed/>
                </p:oleObj>
              </mc:Choice>
              <mc:Fallback>
                <p:oleObj name="think-cell Slide" r:id="rId5" imgW="270" imgH="270"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prstGeom prst="rect">
            <a:avLst/>
          </a:prstGeom>
        </p:spPr>
        <p:txBody>
          <a:bodyPr/>
          <a:lstStyle/>
          <a:p>
            <a:fld id="{9EE92F51-9D7A-4895-B642-F19EBC2F5403}" type="slidenum">
              <a:rPr lang="en-US" smtClean="0"/>
              <a:pPr/>
              <a:t>24</a:t>
            </a:fld>
            <a:endParaRPr lang="en-US" dirty="0"/>
          </a:p>
        </p:txBody>
      </p:sp>
      <p:grpSp>
        <p:nvGrpSpPr>
          <p:cNvPr id="132" name="Group 131"/>
          <p:cNvGrpSpPr/>
          <p:nvPr/>
        </p:nvGrpSpPr>
        <p:grpSpPr>
          <a:xfrm>
            <a:off x="1251583" y="2319170"/>
            <a:ext cx="172929" cy="3786219"/>
            <a:chOff x="2536748" y="2810253"/>
            <a:chExt cx="1654252" cy="2834478"/>
          </a:xfrm>
        </p:grpSpPr>
        <p:sp>
          <p:nvSpPr>
            <p:cNvPr id="133" name="Rectangle 132"/>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p:cNvGrpSpPr/>
          <p:nvPr/>
        </p:nvGrpSpPr>
        <p:grpSpPr>
          <a:xfrm>
            <a:off x="1424512" y="2319170"/>
            <a:ext cx="7118597" cy="1931881"/>
            <a:chOff x="4417374" y="3516591"/>
            <a:chExt cx="7231701" cy="1421801"/>
          </a:xfrm>
        </p:grpSpPr>
        <p:cxnSp>
          <p:nvCxnSpPr>
            <p:cNvPr id="138" name="Straight Connector 137"/>
            <p:cNvCxnSpPr/>
            <p:nvPr/>
          </p:nvCxnSpPr>
          <p:spPr>
            <a:xfrm>
              <a:off x="4417374" y="3516591"/>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17374" y="42274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17374" y="49383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8" name="Straight Connector 147"/>
          <p:cNvCxnSpPr/>
          <p:nvPr/>
        </p:nvCxnSpPr>
        <p:spPr>
          <a:xfrm>
            <a:off x="1424512" y="5025479"/>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3050480" y="2523171"/>
            <a:ext cx="627095" cy="584775"/>
          </a:xfrm>
          <a:prstGeom prst="rect">
            <a:avLst/>
          </a:prstGeom>
          <a:noFill/>
          <a:ln>
            <a:noFill/>
          </a:ln>
        </p:spPr>
        <p:txBody>
          <a:bodyPr wrap="none">
            <a:spAutoFit/>
          </a:bodyPr>
          <a:lstStyle/>
          <a:p>
            <a:r>
              <a:rPr lang="en-US" sz="3200" dirty="0">
                <a:solidFill>
                  <a:schemeClr val="bg1"/>
                </a:solidFill>
                <a:latin typeface="Source Sans Pro Black" panose="020B0803030403020204" pitchFamily="34" charset="-18"/>
                <a:ea typeface="Bebas Neue" charset="0"/>
                <a:cs typeface="Bebas Neue" charset="0"/>
              </a:rPr>
              <a:t>01</a:t>
            </a:r>
          </a:p>
        </p:txBody>
      </p:sp>
      <p:sp>
        <p:nvSpPr>
          <p:cNvPr id="63" name="Content Placeholder 15"/>
          <p:cNvSpPr txBox="1">
            <a:spLocks/>
          </p:cNvSpPr>
          <p:nvPr/>
        </p:nvSpPr>
        <p:spPr>
          <a:xfrm>
            <a:off x="1424512" y="1955231"/>
            <a:ext cx="6790893" cy="424981"/>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spcBef>
                <a:spcPts val="1420"/>
              </a:spcBef>
            </a:pPr>
            <a:r>
              <a:rPr lang="en-US" sz="2400" spc="-360" dirty="0">
                <a:solidFill>
                  <a:srgbClr val="001F5F"/>
                </a:solidFill>
                <a:latin typeface="Arial"/>
                <a:cs typeface="Arial"/>
              </a:rPr>
              <a:t>JSP  </a:t>
            </a:r>
            <a:r>
              <a:rPr lang="en-US" sz="2400" spc="-175" dirty="0">
                <a:solidFill>
                  <a:srgbClr val="001F5F"/>
                </a:solidFill>
                <a:latin typeface="Arial"/>
                <a:cs typeface="Arial"/>
              </a:rPr>
              <a:t>API </a:t>
            </a:r>
            <a:r>
              <a:rPr lang="en-US" sz="2400" spc="-80" dirty="0">
                <a:solidFill>
                  <a:srgbClr val="001F5F"/>
                </a:solidFill>
                <a:latin typeface="Arial"/>
                <a:cs typeface="Arial"/>
              </a:rPr>
              <a:t>gồm các   </a:t>
            </a:r>
            <a:r>
              <a:rPr lang="en-US" sz="2400" spc="-140" dirty="0">
                <a:solidFill>
                  <a:srgbClr val="001F5F"/>
                </a:solidFill>
                <a:latin typeface="Arial"/>
                <a:cs typeface="Arial"/>
              </a:rPr>
              <a:t>class:</a:t>
            </a:r>
            <a:endParaRPr lang="en-US" sz="2400" dirty="0">
              <a:latin typeface="Arial"/>
              <a:cs typeface="Arial"/>
            </a:endParaRPr>
          </a:p>
        </p:txBody>
      </p:sp>
      <p:sp>
        <p:nvSpPr>
          <p:cNvPr id="67" name="Content Placeholder 15"/>
          <p:cNvSpPr txBox="1">
            <a:spLocks/>
          </p:cNvSpPr>
          <p:nvPr/>
        </p:nvSpPr>
        <p:spPr>
          <a:xfrm>
            <a:off x="737073" y="657647"/>
            <a:ext cx="4626814" cy="1217675"/>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Times New Roman" panose="02020603050405020304" pitchFamily="18" charset="0"/>
                <a:cs typeface="Times New Roman" panose="02020603050405020304" pitchFamily="18" charset="0"/>
              </a:rPr>
              <a:t>6. PROGRAMING IN  JSP</a:t>
            </a:r>
          </a:p>
        </p:txBody>
      </p:sp>
      <p:sp>
        <p:nvSpPr>
          <p:cNvPr id="68" name="object 6"/>
          <p:cNvSpPr txBox="1"/>
          <p:nvPr/>
        </p:nvSpPr>
        <p:spPr>
          <a:xfrm>
            <a:off x="2064344" y="3217642"/>
            <a:ext cx="5590903" cy="1025922"/>
          </a:xfrm>
          <a:prstGeom prst="rect">
            <a:avLst/>
          </a:prstGeom>
        </p:spPr>
        <p:txBody>
          <a:bodyPr vert="horz" wrap="square" lIns="0" tIns="180340" rIns="0" bIns="0" rtlCol="0">
            <a:spAutoFit/>
          </a:bodyPr>
          <a:lstStyle/>
          <a:p>
            <a:pPr marL="12700">
              <a:lnSpc>
                <a:spcPct val="100000"/>
              </a:lnSpc>
              <a:spcBef>
                <a:spcPts val="1420"/>
              </a:spcBef>
            </a:pPr>
            <a:r>
              <a:rPr lang="en-US" sz="2400" spc="-360" dirty="0">
                <a:solidFill>
                  <a:srgbClr val="001F5F"/>
                </a:solidFill>
                <a:latin typeface="Arial"/>
                <a:cs typeface="Arial"/>
              </a:rPr>
              <a:t> </a:t>
            </a:r>
            <a:endParaRPr sz="2400" dirty="0">
              <a:latin typeface="Arial"/>
              <a:cs typeface="Arial"/>
            </a:endParaRPr>
          </a:p>
          <a:p>
            <a:pPr marL="469900" marR="1202690">
              <a:lnSpc>
                <a:spcPts val="3360"/>
              </a:lnSpc>
              <a:spcBef>
                <a:spcPts val="295"/>
              </a:spcBef>
            </a:pPr>
            <a:r>
              <a:rPr sz="2400" spc="-135" dirty="0">
                <a:solidFill>
                  <a:srgbClr val="001F5F"/>
                </a:solidFill>
                <a:latin typeface="Arial"/>
                <a:cs typeface="Arial"/>
              </a:rPr>
              <a:t>The </a:t>
            </a:r>
            <a:r>
              <a:rPr sz="2400" spc="-5" dirty="0">
                <a:solidFill>
                  <a:srgbClr val="001F5F"/>
                </a:solidFill>
                <a:latin typeface="Courier New"/>
                <a:cs typeface="Courier New"/>
              </a:rPr>
              <a:t>JSPWriter </a:t>
            </a:r>
            <a:r>
              <a:rPr sz="2400" spc="-135" dirty="0">
                <a:solidFill>
                  <a:srgbClr val="001F5F"/>
                </a:solidFill>
                <a:latin typeface="Arial"/>
                <a:cs typeface="Arial"/>
              </a:rPr>
              <a:t>class  </a:t>
            </a:r>
            <a:endParaRPr lang="en-US" sz="2400" spc="-135" dirty="0">
              <a:solidFill>
                <a:srgbClr val="001F5F"/>
              </a:solidFill>
              <a:latin typeface="Arial"/>
              <a:cs typeface="Arial"/>
            </a:endParaRPr>
          </a:p>
        </p:txBody>
      </p:sp>
      <p:sp>
        <p:nvSpPr>
          <p:cNvPr id="69" name="object 6"/>
          <p:cNvSpPr txBox="1"/>
          <p:nvPr/>
        </p:nvSpPr>
        <p:spPr>
          <a:xfrm>
            <a:off x="6570124" y="1528060"/>
            <a:ext cx="5225633" cy="4424929"/>
          </a:xfrm>
          <a:prstGeom prst="rect">
            <a:avLst/>
          </a:prstGeom>
          <a:ln w="76200"/>
        </p:spPr>
        <p:style>
          <a:lnRef idx="2">
            <a:schemeClr val="accent6"/>
          </a:lnRef>
          <a:fillRef idx="1">
            <a:schemeClr val="lt1"/>
          </a:fillRef>
          <a:effectRef idx="0">
            <a:schemeClr val="accent6"/>
          </a:effectRef>
          <a:fontRef idx="minor">
            <a:schemeClr val="dk1"/>
          </a:fontRef>
        </p:style>
        <p:txBody>
          <a:bodyPr vert="horz" wrap="square" lIns="0" tIns="188595" rIns="0" bIns="0" rtlCol="0">
            <a:spAutoFit/>
          </a:bodyPr>
          <a:lstStyle/>
          <a:p>
            <a:pPr marL="469900">
              <a:lnSpc>
                <a:spcPct val="100000"/>
              </a:lnSpc>
              <a:spcBef>
                <a:spcPts val="1245"/>
              </a:spcBef>
            </a:pPr>
            <a:r>
              <a:rPr lang="en-US" sz="2000" spc="-95" dirty="0">
                <a:solidFill>
                  <a:srgbClr val="001F5F"/>
                </a:solidFill>
                <a:latin typeface="Arial"/>
                <a:cs typeface="Arial"/>
              </a:rPr>
              <a:t>Xác định thông tin lỗi cho các trang lỗi.</a:t>
            </a:r>
          </a:p>
          <a:p>
            <a:pPr marL="469900">
              <a:lnSpc>
                <a:spcPct val="100000"/>
              </a:lnSpc>
              <a:spcBef>
                <a:spcPts val="1245"/>
              </a:spcBef>
            </a:pPr>
            <a:r>
              <a:rPr lang="en-US" sz="2000" spc="-150" dirty="0">
                <a:solidFill>
                  <a:srgbClr val="001F5F"/>
                </a:solidFill>
                <a:latin typeface="Arial"/>
                <a:cs typeface="Arial"/>
              </a:rPr>
              <a:t>Gồm các phương tức </a:t>
            </a:r>
            <a:endParaRPr sz="2000" dirty="0">
              <a:latin typeface="Arial"/>
              <a:cs typeface="Arial"/>
            </a:endParaRPr>
          </a:p>
          <a:p>
            <a:pPr marL="915035" marR="1181100" indent="-274320">
              <a:lnSpc>
                <a:spcPct val="105600"/>
              </a:lnSpc>
              <a:spcBef>
                <a:spcPts val="894"/>
              </a:spcBef>
              <a:buClr>
                <a:srgbClr val="943735"/>
              </a:buClr>
              <a:buFont typeface="Wingdings"/>
              <a:buChar char=""/>
              <a:tabLst>
                <a:tab pos="915035" algn="l"/>
                <a:tab pos="915669" algn="l"/>
              </a:tabLst>
            </a:pPr>
            <a:r>
              <a:rPr sz="2000" spc="-5" dirty="0">
                <a:solidFill>
                  <a:srgbClr val="001F5F"/>
                </a:solidFill>
                <a:latin typeface="Courier New"/>
                <a:cs typeface="Courier New"/>
              </a:rPr>
              <a:t>getRequestURL()</a:t>
            </a:r>
            <a:r>
              <a:rPr sz="2000" spc="-5" dirty="0">
                <a:solidFill>
                  <a:srgbClr val="001F5F"/>
                </a:solidFill>
                <a:latin typeface="Arial"/>
                <a:cs typeface="Arial"/>
              </a:rPr>
              <a:t>: </a:t>
            </a:r>
            <a:r>
              <a:rPr lang="vi-VN" sz="2000" spc="-90" dirty="0">
                <a:solidFill>
                  <a:srgbClr val="001F5F"/>
                </a:solidFill>
                <a:latin typeface="Arial"/>
                <a:cs typeface="Arial"/>
              </a:rPr>
              <a:t>Trả về URL được yêu cầu ở dạng </a:t>
            </a:r>
            <a:r>
              <a:rPr lang="en-US" sz="2000" spc="-90" dirty="0">
                <a:solidFill>
                  <a:srgbClr val="001F5F"/>
                </a:solidFill>
                <a:latin typeface="Arial"/>
                <a:cs typeface="Arial"/>
              </a:rPr>
              <a:t>string</a:t>
            </a:r>
            <a:r>
              <a:rPr sz="2000" spc="-45" dirty="0">
                <a:solidFill>
                  <a:srgbClr val="001F5F"/>
                </a:solidFill>
                <a:latin typeface="Arial"/>
                <a:cs typeface="Arial"/>
              </a:rPr>
              <a:t>.</a:t>
            </a:r>
            <a:endParaRPr sz="2000" dirty="0">
              <a:latin typeface="Arial"/>
              <a:cs typeface="Arial"/>
            </a:endParaRPr>
          </a:p>
          <a:p>
            <a:pPr marL="926465" indent="-285750">
              <a:lnSpc>
                <a:spcPct val="100000"/>
              </a:lnSpc>
              <a:spcBef>
                <a:spcPts val="470"/>
              </a:spcBef>
              <a:buClr>
                <a:srgbClr val="943735"/>
              </a:buClr>
              <a:buFont typeface="Wingdings" panose="05000000000000000000" pitchFamily="2" charset="2"/>
              <a:buChar char="§"/>
              <a:tabLst>
                <a:tab pos="915035" algn="l"/>
                <a:tab pos="915669" algn="l"/>
              </a:tabLst>
            </a:pPr>
            <a:r>
              <a:rPr sz="2000" spc="-5" dirty="0">
                <a:solidFill>
                  <a:srgbClr val="001F5F"/>
                </a:solidFill>
                <a:latin typeface="Courier New"/>
                <a:cs typeface="Courier New"/>
              </a:rPr>
              <a:t>setServletName():</a:t>
            </a:r>
            <a:r>
              <a:rPr sz="2000" spc="-760" dirty="0">
                <a:solidFill>
                  <a:srgbClr val="001F5F"/>
                </a:solidFill>
                <a:latin typeface="Courier New"/>
                <a:cs typeface="Courier New"/>
              </a:rPr>
              <a:t> </a:t>
            </a:r>
            <a:r>
              <a:rPr lang="vi-VN" sz="2000" spc="-90" dirty="0">
                <a:solidFill>
                  <a:srgbClr val="001F5F"/>
                </a:solidFill>
                <a:latin typeface="Arial"/>
                <a:cs typeface="Arial"/>
              </a:rPr>
              <a:t>Trả về tên của servlet được gọi trong</a:t>
            </a:r>
            <a:r>
              <a:rPr lang="en-US" sz="2000" spc="-90" dirty="0">
                <a:solidFill>
                  <a:srgbClr val="001F5F"/>
                </a:solidFill>
                <a:latin typeface="Arial"/>
                <a:cs typeface="Arial"/>
              </a:rPr>
              <a:t> </a:t>
            </a:r>
            <a:r>
              <a:rPr lang="vi-VN" sz="2000" spc="-90" dirty="0">
                <a:solidFill>
                  <a:srgbClr val="001F5F"/>
                </a:solidFill>
                <a:latin typeface="Arial"/>
                <a:cs typeface="Arial"/>
              </a:rPr>
              <a:t>hình thức của một</a:t>
            </a:r>
            <a:r>
              <a:rPr lang="en-US" sz="2000" spc="-90" dirty="0">
                <a:solidFill>
                  <a:srgbClr val="001F5F"/>
                </a:solidFill>
                <a:latin typeface="Arial"/>
                <a:cs typeface="Arial"/>
              </a:rPr>
              <a:t> </a:t>
            </a:r>
            <a:r>
              <a:rPr lang="vi-VN" sz="2000" spc="-90" dirty="0">
                <a:solidFill>
                  <a:srgbClr val="001F5F"/>
                </a:solidFill>
                <a:latin typeface="Arial"/>
                <a:cs typeface="Arial"/>
              </a:rPr>
              <a:t>chuỗi.</a:t>
            </a:r>
            <a:endParaRPr lang="en-US" sz="2000" spc="-90" dirty="0">
              <a:solidFill>
                <a:srgbClr val="001F5F"/>
              </a:solidFill>
              <a:latin typeface="Arial"/>
              <a:cs typeface="Arial"/>
            </a:endParaRPr>
          </a:p>
          <a:p>
            <a:pPr marL="926465" indent="-285750">
              <a:lnSpc>
                <a:spcPct val="100000"/>
              </a:lnSpc>
              <a:spcBef>
                <a:spcPts val="470"/>
              </a:spcBef>
              <a:buClr>
                <a:srgbClr val="943735"/>
              </a:buClr>
              <a:buFont typeface="Wingdings" panose="05000000000000000000" pitchFamily="2" charset="2"/>
              <a:buChar char="§"/>
              <a:tabLst>
                <a:tab pos="915035" algn="l"/>
                <a:tab pos="915669" algn="l"/>
              </a:tabLst>
            </a:pPr>
            <a:r>
              <a:rPr sz="2000" spc="-5" dirty="0">
                <a:solidFill>
                  <a:srgbClr val="001F5F"/>
                </a:solidFill>
                <a:latin typeface="Courier New"/>
                <a:cs typeface="Courier New"/>
              </a:rPr>
              <a:t>getStatusCode()</a:t>
            </a:r>
            <a:r>
              <a:rPr sz="2000" spc="-5" dirty="0">
                <a:solidFill>
                  <a:srgbClr val="001F5F"/>
                </a:solidFill>
                <a:latin typeface="Arial"/>
                <a:cs typeface="Arial"/>
              </a:rPr>
              <a:t>: </a:t>
            </a:r>
            <a:r>
              <a:rPr lang="vi-VN" sz="2000" spc="-5" dirty="0">
                <a:solidFill>
                  <a:srgbClr val="001F5F"/>
                </a:solidFill>
                <a:latin typeface="Arial"/>
                <a:cs typeface="Arial"/>
              </a:rPr>
              <a:t>Trả về mã trạng thái của lỗi dưới dạng một </a:t>
            </a:r>
            <a:r>
              <a:rPr lang="en-US" sz="2000" spc="-5" dirty="0">
                <a:solidFill>
                  <a:srgbClr val="001F5F"/>
                </a:solidFill>
                <a:latin typeface="Arial"/>
                <a:cs typeface="Arial"/>
              </a:rPr>
              <a:t>  </a:t>
            </a:r>
            <a:r>
              <a:rPr sz="2000" spc="-65" dirty="0">
                <a:solidFill>
                  <a:srgbClr val="001F5F"/>
                </a:solidFill>
                <a:latin typeface="Arial"/>
                <a:cs typeface="Arial"/>
              </a:rPr>
              <a:t>integer.</a:t>
            </a:r>
            <a:endParaRPr sz="2000" dirty="0">
              <a:latin typeface="Arial"/>
              <a:cs typeface="Arial"/>
            </a:endParaRPr>
          </a:p>
          <a:p>
            <a:pPr marL="915035" marR="560070" indent="-274320">
              <a:lnSpc>
                <a:spcPct val="105600"/>
              </a:lnSpc>
              <a:spcBef>
                <a:spcPts val="360"/>
              </a:spcBef>
              <a:buClr>
                <a:srgbClr val="943735"/>
              </a:buClr>
              <a:buFont typeface="Wingdings"/>
              <a:buChar char=""/>
              <a:tabLst>
                <a:tab pos="915035" algn="l"/>
                <a:tab pos="915669" algn="l"/>
              </a:tabLst>
            </a:pPr>
            <a:r>
              <a:rPr sz="2000" spc="-5" dirty="0">
                <a:solidFill>
                  <a:srgbClr val="001F5F"/>
                </a:solidFill>
                <a:latin typeface="Courier New"/>
                <a:cs typeface="Courier New"/>
              </a:rPr>
              <a:t>getThrowable()</a:t>
            </a:r>
            <a:r>
              <a:rPr sz="2000" spc="-5" dirty="0">
                <a:solidFill>
                  <a:srgbClr val="001F5F"/>
                </a:solidFill>
                <a:latin typeface="Arial"/>
                <a:cs typeface="Arial"/>
              </a:rPr>
              <a:t>: </a:t>
            </a:r>
            <a:r>
              <a:rPr lang="en-US" sz="2000" spc="-90" dirty="0">
                <a:solidFill>
                  <a:srgbClr val="001F5F"/>
                </a:solidFill>
                <a:latin typeface="Arial"/>
                <a:cs typeface="Arial"/>
              </a:rPr>
              <a:t>trả về  </a:t>
            </a:r>
            <a:r>
              <a:rPr sz="2000" spc="-5" dirty="0">
                <a:solidFill>
                  <a:srgbClr val="001F5F"/>
                </a:solidFill>
                <a:latin typeface="Courier New"/>
                <a:cs typeface="Courier New"/>
              </a:rPr>
              <a:t>Throwable</a:t>
            </a:r>
            <a:r>
              <a:rPr sz="2000" spc="-695" dirty="0">
                <a:solidFill>
                  <a:srgbClr val="001F5F"/>
                </a:solidFill>
                <a:latin typeface="Courier New"/>
                <a:cs typeface="Courier New"/>
              </a:rPr>
              <a:t> </a:t>
            </a:r>
            <a:r>
              <a:rPr sz="2000" spc="-65" dirty="0">
                <a:solidFill>
                  <a:srgbClr val="001F5F"/>
                </a:solidFill>
                <a:latin typeface="Arial"/>
                <a:cs typeface="Arial"/>
              </a:rPr>
              <a:t>exception </a:t>
            </a:r>
            <a:r>
              <a:rPr lang="en-US" sz="2000" spc="-5" dirty="0">
                <a:solidFill>
                  <a:srgbClr val="001F5F"/>
                </a:solidFill>
                <a:latin typeface="Arial"/>
                <a:cs typeface="Arial"/>
              </a:rPr>
              <a:t>gây </a:t>
            </a:r>
            <a:r>
              <a:rPr lang="en-US" sz="2000" spc="-55" dirty="0">
                <a:solidFill>
                  <a:srgbClr val="001F5F"/>
                </a:solidFill>
                <a:latin typeface="Arial"/>
                <a:cs typeface="Arial"/>
              </a:rPr>
              <a:t>lỗi</a:t>
            </a:r>
            <a:endParaRPr sz="2000" dirty="0">
              <a:latin typeface="Arial"/>
              <a:cs typeface="Arial"/>
            </a:endParaRPr>
          </a:p>
        </p:txBody>
      </p:sp>
      <p:sp>
        <p:nvSpPr>
          <p:cNvPr id="70" name="object 6"/>
          <p:cNvSpPr txBox="1"/>
          <p:nvPr/>
        </p:nvSpPr>
        <p:spPr>
          <a:xfrm>
            <a:off x="2064344" y="2340404"/>
            <a:ext cx="5590903" cy="1025922"/>
          </a:xfrm>
          <a:prstGeom prst="rect">
            <a:avLst/>
          </a:prstGeom>
        </p:spPr>
        <p:txBody>
          <a:bodyPr vert="horz" wrap="square" lIns="0" tIns="180340" rIns="0" bIns="0" rtlCol="0">
            <a:spAutoFit/>
          </a:bodyPr>
          <a:lstStyle/>
          <a:p>
            <a:pPr marL="12700">
              <a:lnSpc>
                <a:spcPct val="100000"/>
              </a:lnSpc>
              <a:spcBef>
                <a:spcPts val="1420"/>
              </a:spcBef>
            </a:pPr>
            <a:r>
              <a:rPr lang="en-US" sz="2400" spc="-360" dirty="0">
                <a:solidFill>
                  <a:srgbClr val="001F5F"/>
                </a:solidFill>
                <a:latin typeface="Arial"/>
                <a:cs typeface="Arial"/>
              </a:rPr>
              <a:t> </a:t>
            </a:r>
            <a:endParaRPr sz="2400" dirty="0">
              <a:latin typeface="Arial"/>
              <a:cs typeface="Arial"/>
            </a:endParaRPr>
          </a:p>
          <a:p>
            <a:pPr marL="469900" marR="1202690">
              <a:lnSpc>
                <a:spcPts val="3360"/>
              </a:lnSpc>
              <a:spcBef>
                <a:spcPts val="295"/>
              </a:spcBef>
            </a:pPr>
            <a:r>
              <a:rPr sz="2400" spc="-135" dirty="0">
                <a:solidFill>
                  <a:srgbClr val="001F5F"/>
                </a:solidFill>
                <a:latin typeface="Arial"/>
                <a:cs typeface="Arial"/>
              </a:rPr>
              <a:t>The </a:t>
            </a:r>
            <a:r>
              <a:rPr sz="2400" spc="-5" dirty="0">
                <a:solidFill>
                  <a:srgbClr val="001F5F"/>
                </a:solidFill>
                <a:latin typeface="Courier New"/>
                <a:cs typeface="Courier New"/>
              </a:rPr>
              <a:t>ErrorData </a:t>
            </a:r>
            <a:r>
              <a:rPr sz="2400" spc="-135" dirty="0">
                <a:solidFill>
                  <a:srgbClr val="001F5F"/>
                </a:solidFill>
                <a:latin typeface="Arial"/>
                <a:cs typeface="Arial"/>
              </a:rPr>
              <a:t>class  </a:t>
            </a:r>
            <a:endParaRPr lang="en-US" sz="2400" spc="-135" dirty="0">
              <a:solidFill>
                <a:srgbClr val="001F5F"/>
              </a:solidFill>
              <a:latin typeface="Arial"/>
              <a:cs typeface="Arial"/>
            </a:endParaRPr>
          </a:p>
        </p:txBody>
      </p:sp>
      <p:sp>
        <p:nvSpPr>
          <p:cNvPr id="72" name="object 6"/>
          <p:cNvSpPr txBox="1"/>
          <p:nvPr/>
        </p:nvSpPr>
        <p:spPr>
          <a:xfrm>
            <a:off x="2001951" y="4055072"/>
            <a:ext cx="5590903" cy="1025922"/>
          </a:xfrm>
          <a:prstGeom prst="rect">
            <a:avLst/>
          </a:prstGeom>
        </p:spPr>
        <p:txBody>
          <a:bodyPr vert="horz" wrap="square" lIns="0" tIns="180340" rIns="0" bIns="0" rtlCol="0">
            <a:spAutoFit/>
          </a:bodyPr>
          <a:lstStyle/>
          <a:p>
            <a:pPr marL="12700">
              <a:lnSpc>
                <a:spcPct val="100000"/>
              </a:lnSpc>
              <a:spcBef>
                <a:spcPts val="1420"/>
              </a:spcBef>
            </a:pPr>
            <a:r>
              <a:rPr lang="en-US" sz="2400" spc="-360" dirty="0">
                <a:solidFill>
                  <a:srgbClr val="001F5F"/>
                </a:solidFill>
                <a:latin typeface="Arial"/>
                <a:cs typeface="Arial"/>
              </a:rPr>
              <a:t> </a:t>
            </a:r>
            <a:endParaRPr sz="2400" dirty="0">
              <a:latin typeface="Arial"/>
              <a:cs typeface="Arial"/>
            </a:endParaRPr>
          </a:p>
          <a:p>
            <a:pPr marL="469900" marR="1202690">
              <a:lnSpc>
                <a:spcPts val="3360"/>
              </a:lnSpc>
              <a:spcBef>
                <a:spcPts val="295"/>
              </a:spcBef>
            </a:pPr>
            <a:r>
              <a:rPr sz="2400" spc="-130" dirty="0">
                <a:solidFill>
                  <a:srgbClr val="001F5F"/>
                </a:solidFill>
                <a:latin typeface="Arial"/>
                <a:cs typeface="Arial"/>
              </a:rPr>
              <a:t>The </a:t>
            </a:r>
            <a:r>
              <a:rPr sz="2400" spc="-5" dirty="0">
                <a:solidFill>
                  <a:srgbClr val="001F5F"/>
                </a:solidFill>
                <a:latin typeface="Courier New"/>
                <a:cs typeface="Courier New"/>
              </a:rPr>
              <a:t>PageContext</a:t>
            </a:r>
            <a:r>
              <a:rPr sz="2400" spc="-525" dirty="0">
                <a:solidFill>
                  <a:srgbClr val="001F5F"/>
                </a:solidFill>
                <a:latin typeface="Courier New"/>
                <a:cs typeface="Courier New"/>
              </a:rPr>
              <a:t> </a:t>
            </a:r>
            <a:r>
              <a:rPr sz="2400" spc="-135" dirty="0">
                <a:solidFill>
                  <a:srgbClr val="001F5F"/>
                </a:solidFill>
                <a:latin typeface="Arial"/>
                <a:cs typeface="Arial"/>
              </a:rPr>
              <a:t>class</a:t>
            </a:r>
            <a:endParaRPr sz="2400" dirty="0">
              <a:latin typeface="Arial"/>
              <a:cs typeface="Arial"/>
            </a:endParaRPr>
          </a:p>
        </p:txBody>
      </p:sp>
      <p:sp>
        <p:nvSpPr>
          <p:cNvPr id="73" name="object 6"/>
          <p:cNvSpPr txBox="1"/>
          <p:nvPr/>
        </p:nvSpPr>
        <p:spPr>
          <a:xfrm>
            <a:off x="6588724" y="1528060"/>
            <a:ext cx="5225633" cy="4117153"/>
          </a:xfrm>
          <a:prstGeom prst="rect">
            <a:avLst/>
          </a:prstGeom>
          <a:ln w="76200"/>
        </p:spPr>
        <p:style>
          <a:lnRef idx="2">
            <a:schemeClr val="accent6"/>
          </a:lnRef>
          <a:fillRef idx="1">
            <a:schemeClr val="lt1"/>
          </a:fillRef>
          <a:effectRef idx="0">
            <a:schemeClr val="accent6"/>
          </a:effectRef>
          <a:fontRef idx="minor">
            <a:schemeClr val="dk1"/>
          </a:fontRef>
        </p:style>
        <p:txBody>
          <a:bodyPr vert="horz" wrap="square" lIns="0" tIns="188595" rIns="0" bIns="0" rtlCol="0">
            <a:spAutoFit/>
          </a:bodyPr>
          <a:lstStyle/>
          <a:p>
            <a:pPr marL="469900">
              <a:lnSpc>
                <a:spcPct val="100000"/>
              </a:lnSpc>
              <a:spcBef>
                <a:spcPts val="1245"/>
              </a:spcBef>
            </a:pPr>
            <a:r>
              <a:rPr lang="en-US" sz="2400" spc="-60" dirty="0">
                <a:solidFill>
                  <a:srgbClr val="001F5F"/>
                </a:solidFill>
                <a:latin typeface="Arial"/>
                <a:cs typeface="Arial"/>
              </a:rPr>
              <a:t>Viết  </a:t>
            </a:r>
            <a:r>
              <a:rPr lang="en-US" sz="2400" spc="-50" dirty="0">
                <a:solidFill>
                  <a:srgbClr val="001F5F"/>
                </a:solidFill>
                <a:latin typeface="Arial"/>
                <a:cs typeface="Arial"/>
              </a:rPr>
              <a:t>action </a:t>
            </a:r>
            <a:r>
              <a:rPr lang="en-US" sz="2400" spc="-85" dirty="0">
                <a:solidFill>
                  <a:srgbClr val="001F5F"/>
                </a:solidFill>
                <a:latin typeface="Arial"/>
                <a:cs typeface="Arial"/>
              </a:rPr>
              <a:t>and </a:t>
            </a:r>
            <a:r>
              <a:rPr lang="en-US" sz="2400" spc="-45" dirty="0">
                <a:solidFill>
                  <a:srgbClr val="001F5F"/>
                </a:solidFill>
                <a:latin typeface="Arial"/>
                <a:cs typeface="Arial"/>
              </a:rPr>
              <a:t>template </a:t>
            </a:r>
            <a:r>
              <a:rPr lang="en-US" sz="2400" spc="-70" dirty="0">
                <a:solidFill>
                  <a:srgbClr val="001F5F"/>
                </a:solidFill>
                <a:latin typeface="Arial"/>
                <a:cs typeface="Arial"/>
              </a:rPr>
              <a:t>dữ liệu trong trang </a:t>
            </a:r>
            <a:r>
              <a:rPr lang="en-US" sz="2400" spc="-325" dirty="0">
                <a:solidFill>
                  <a:srgbClr val="001F5F"/>
                </a:solidFill>
                <a:latin typeface="Arial"/>
                <a:cs typeface="Arial"/>
              </a:rPr>
              <a:t>JSP</a:t>
            </a:r>
            <a:r>
              <a:rPr lang="en-US" sz="2400" spc="-225" dirty="0">
                <a:solidFill>
                  <a:srgbClr val="001F5F"/>
                </a:solidFill>
                <a:latin typeface="Arial"/>
                <a:cs typeface="Arial"/>
              </a:rPr>
              <a:t> </a:t>
            </a:r>
            <a:r>
              <a:rPr lang="en-US" sz="2400" spc="-105" dirty="0">
                <a:solidFill>
                  <a:srgbClr val="001F5F"/>
                </a:solidFill>
                <a:latin typeface="Arial"/>
                <a:cs typeface="Arial"/>
              </a:rPr>
              <a:t>p</a:t>
            </a:r>
            <a:endParaRPr lang="en-US" sz="2400" dirty="0">
              <a:latin typeface="Arial"/>
              <a:cs typeface="Arial"/>
            </a:endParaRPr>
          </a:p>
          <a:p>
            <a:pPr marL="469900">
              <a:lnSpc>
                <a:spcPct val="100000"/>
              </a:lnSpc>
              <a:spcBef>
                <a:spcPts val="1225"/>
              </a:spcBef>
            </a:pPr>
            <a:r>
              <a:rPr lang="en-US" sz="2400" spc="-100" dirty="0">
                <a:solidFill>
                  <a:srgbClr val="001F5F"/>
                </a:solidFill>
                <a:latin typeface="Arial"/>
                <a:cs typeface="Arial"/>
              </a:rPr>
              <a:t>Gồm các phương thức như </a:t>
            </a:r>
            <a:r>
              <a:rPr lang="en-US" sz="2400" spc="-70" dirty="0">
                <a:solidFill>
                  <a:srgbClr val="001F5F"/>
                </a:solidFill>
                <a:latin typeface="Arial"/>
                <a:cs typeface="Arial"/>
              </a:rPr>
              <a:t>:</a:t>
            </a:r>
            <a:endParaRPr lang="en-US" sz="2400" dirty="0">
              <a:latin typeface="Arial"/>
              <a:cs typeface="Arial"/>
            </a:endParaRPr>
          </a:p>
          <a:p>
            <a:pPr marL="915035" indent="-274320">
              <a:lnSpc>
                <a:spcPct val="100000"/>
              </a:lnSpc>
              <a:spcBef>
                <a:spcPts val="1010"/>
              </a:spcBef>
              <a:buClr>
                <a:srgbClr val="943735"/>
              </a:buClr>
              <a:buFont typeface="Wingdings"/>
              <a:buChar char=""/>
              <a:tabLst>
                <a:tab pos="915035" algn="l"/>
                <a:tab pos="915669" algn="l"/>
              </a:tabLst>
            </a:pPr>
            <a:r>
              <a:rPr lang="en-US" sz="2400" spc="-5" dirty="0">
                <a:solidFill>
                  <a:srgbClr val="001F5F"/>
                </a:solidFill>
                <a:latin typeface="Courier New"/>
                <a:cs typeface="Courier New"/>
              </a:rPr>
              <a:t>clear()</a:t>
            </a:r>
            <a:endParaRPr lang="en-US" sz="2400" dirty="0">
              <a:latin typeface="Courier New"/>
              <a:cs typeface="Courier New"/>
            </a:endParaRPr>
          </a:p>
          <a:p>
            <a:pPr marL="991235" indent="-350520">
              <a:lnSpc>
                <a:spcPct val="100000"/>
              </a:lnSpc>
              <a:spcBef>
                <a:spcPts val="490"/>
              </a:spcBef>
              <a:buClr>
                <a:srgbClr val="943735"/>
              </a:buClr>
              <a:buFont typeface="Wingdings"/>
              <a:buChar char=""/>
              <a:tabLst>
                <a:tab pos="991235" algn="l"/>
                <a:tab pos="991869" algn="l"/>
              </a:tabLst>
            </a:pPr>
            <a:r>
              <a:rPr lang="en-US" sz="2400" spc="-5" dirty="0">
                <a:solidFill>
                  <a:srgbClr val="001F5F"/>
                </a:solidFill>
                <a:latin typeface="Courier New"/>
                <a:cs typeface="Courier New"/>
              </a:rPr>
              <a:t>close()</a:t>
            </a:r>
            <a:endParaRPr lang="en-US" sz="24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400" spc="-5" dirty="0">
                <a:solidFill>
                  <a:srgbClr val="001F5F"/>
                </a:solidFill>
                <a:latin typeface="Courier New"/>
                <a:cs typeface="Courier New"/>
              </a:rPr>
              <a:t>flush()</a:t>
            </a:r>
            <a:endParaRPr lang="en-US" sz="24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400" spc="-5" dirty="0">
                <a:solidFill>
                  <a:srgbClr val="001F5F"/>
                </a:solidFill>
                <a:latin typeface="Courier New"/>
                <a:cs typeface="Courier New"/>
              </a:rPr>
              <a:t>getBufferSize()</a:t>
            </a:r>
            <a:endParaRPr lang="en-US" sz="24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400" spc="-5" dirty="0">
                <a:solidFill>
                  <a:srgbClr val="001F5F"/>
                </a:solidFill>
                <a:latin typeface="Courier New"/>
                <a:cs typeface="Courier New"/>
              </a:rPr>
              <a:t>print()</a:t>
            </a:r>
            <a:endParaRPr lang="en-US" sz="24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400" spc="-5" dirty="0">
                <a:solidFill>
                  <a:srgbClr val="001F5F"/>
                </a:solidFill>
                <a:latin typeface="Courier New"/>
                <a:cs typeface="Courier New"/>
              </a:rPr>
              <a:t>println()</a:t>
            </a:r>
            <a:endParaRPr lang="en-US" sz="2400" dirty="0">
              <a:latin typeface="Courier New"/>
              <a:cs typeface="Courier New"/>
            </a:endParaRPr>
          </a:p>
        </p:txBody>
      </p:sp>
      <p:sp>
        <p:nvSpPr>
          <p:cNvPr id="74" name="object 6"/>
          <p:cNvSpPr txBox="1"/>
          <p:nvPr/>
        </p:nvSpPr>
        <p:spPr>
          <a:xfrm>
            <a:off x="6611535" y="1528060"/>
            <a:ext cx="5244233" cy="4958280"/>
          </a:xfrm>
          <a:prstGeom prst="rect">
            <a:avLst/>
          </a:prstGeom>
          <a:ln w="76200"/>
        </p:spPr>
        <p:style>
          <a:lnRef idx="2">
            <a:schemeClr val="accent6"/>
          </a:lnRef>
          <a:fillRef idx="1">
            <a:schemeClr val="lt1"/>
          </a:fillRef>
          <a:effectRef idx="0">
            <a:schemeClr val="accent6"/>
          </a:effectRef>
          <a:fontRef idx="minor">
            <a:schemeClr val="dk1"/>
          </a:fontRef>
        </p:style>
        <p:txBody>
          <a:bodyPr vert="horz" wrap="square" lIns="0" tIns="188595" rIns="0" bIns="0" rtlCol="0">
            <a:spAutoFit/>
          </a:bodyPr>
          <a:lstStyle/>
          <a:p>
            <a:pPr marL="469900" marR="5080">
              <a:lnSpc>
                <a:spcPct val="155600"/>
              </a:lnSpc>
              <a:spcBef>
                <a:spcPts val="45"/>
              </a:spcBef>
            </a:pPr>
            <a:r>
              <a:rPr lang="en-US" sz="2400" spc="-100" dirty="0">
                <a:solidFill>
                  <a:srgbClr val="001F5F"/>
                </a:solidFill>
                <a:latin typeface="Arial"/>
                <a:cs typeface="Arial"/>
              </a:rPr>
              <a:t>Cung cấp thông tin khi </a:t>
            </a:r>
            <a:r>
              <a:rPr lang="en-US" sz="2400" spc="-325" dirty="0">
                <a:solidFill>
                  <a:srgbClr val="001F5F"/>
                </a:solidFill>
                <a:latin typeface="Arial"/>
                <a:cs typeface="Arial"/>
              </a:rPr>
              <a:t>JSP </a:t>
            </a:r>
            <a:r>
              <a:rPr lang="en-US" sz="2400" spc="-100" dirty="0">
                <a:solidFill>
                  <a:srgbClr val="001F5F"/>
                </a:solidFill>
                <a:latin typeface="Arial"/>
                <a:cs typeface="Arial"/>
              </a:rPr>
              <a:t>  dùng </a:t>
            </a:r>
            <a:r>
              <a:rPr lang="en-US" sz="2400" spc="-25" dirty="0">
                <a:solidFill>
                  <a:srgbClr val="001F5F"/>
                </a:solidFill>
                <a:latin typeface="Arial"/>
                <a:cs typeface="Arial"/>
              </a:rPr>
              <a:t> </a:t>
            </a:r>
            <a:r>
              <a:rPr lang="en-US" sz="2400" spc="-20" dirty="0">
                <a:solidFill>
                  <a:srgbClr val="001F5F"/>
                </a:solidFill>
                <a:latin typeface="Arial"/>
                <a:cs typeface="Arial"/>
              </a:rPr>
              <a:t>môi trường  </a:t>
            </a:r>
            <a:r>
              <a:rPr lang="en-US" sz="2400" spc="-55" dirty="0">
                <a:solidFill>
                  <a:srgbClr val="001F5F"/>
                </a:solidFill>
                <a:latin typeface="Arial"/>
                <a:cs typeface="Arial"/>
              </a:rPr>
              <a:t>servlet </a:t>
            </a:r>
            <a:r>
              <a:rPr lang="en-US" sz="2400" spc="-50" dirty="0">
                <a:solidFill>
                  <a:srgbClr val="001F5F"/>
                </a:solidFill>
                <a:latin typeface="Arial"/>
                <a:cs typeface="Arial"/>
              </a:rPr>
              <a:t> .  </a:t>
            </a:r>
            <a:r>
              <a:rPr lang="en-US" sz="2400" spc="-100" dirty="0">
                <a:solidFill>
                  <a:srgbClr val="001F5F"/>
                </a:solidFill>
                <a:latin typeface="Arial"/>
                <a:cs typeface="Arial"/>
              </a:rPr>
              <a:t>Gồm các phương thức:</a:t>
            </a:r>
            <a:endParaRPr lang="en-US" sz="2400" dirty="0">
              <a:latin typeface="Arial"/>
              <a:cs typeface="Arial"/>
            </a:endParaRPr>
          </a:p>
          <a:p>
            <a:pPr marL="991235" indent="-350520">
              <a:lnSpc>
                <a:spcPct val="100000"/>
              </a:lnSpc>
              <a:spcBef>
                <a:spcPts val="1015"/>
              </a:spcBef>
              <a:buClr>
                <a:srgbClr val="943735"/>
              </a:buClr>
              <a:buFont typeface="Wingdings"/>
              <a:buChar char=""/>
              <a:tabLst>
                <a:tab pos="991235" algn="l"/>
                <a:tab pos="991869" algn="l"/>
              </a:tabLst>
            </a:pPr>
            <a:r>
              <a:rPr lang="en-US" sz="2000" spc="-5" dirty="0">
                <a:solidFill>
                  <a:srgbClr val="001F5F"/>
                </a:solidFill>
                <a:latin typeface="Courier New"/>
                <a:cs typeface="Courier New"/>
              </a:rPr>
              <a:t>forward()</a:t>
            </a:r>
            <a:endParaRPr lang="en-US" sz="2000" dirty="0">
              <a:latin typeface="Courier New"/>
              <a:cs typeface="Courier New"/>
            </a:endParaRPr>
          </a:p>
          <a:p>
            <a:pPr marL="991235" indent="-350520">
              <a:lnSpc>
                <a:spcPct val="100000"/>
              </a:lnSpc>
              <a:spcBef>
                <a:spcPts val="484"/>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getPage()</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getRequest()</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getResponse()</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getServletConfig()</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getServletContext()</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getSession()</a:t>
            </a:r>
            <a:endParaRPr lang="en-US" sz="2000" dirty="0">
              <a:latin typeface="Courier New"/>
              <a:cs typeface="Courier New"/>
            </a:endParaRPr>
          </a:p>
          <a:p>
            <a:pPr marL="991235" indent="-350520">
              <a:lnSpc>
                <a:spcPct val="100000"/>
              </a:lnSpc>
              <a:spcBef>
                <a:spcPts val="480"/>
              </a:spcBef>
              <a:buClr>
                <a:srgbClr val="943735"/>
              </a:buClr>
              <a:buFont typeface="Wingdings"/>
              <a:buChar char=""/>
              <a:tabLst>
                <a:tab pos="991235" algn="l"/>
                <a:tab pos="991869" algn="l"/>
              </a:tabLst>
            </a:pPr>
            <a:r>
              <a:rPr lang="en-US" sz="2000" spc="-5" dirty="0">
                <a:solidFill>
                  <a:srgbClr val="001F5F"/>
                </a:solidFill>
                <a:latin typeface="Courier New"/>
                <a:cs typeface="Courier New"/>
              </a:rPr>
              <a:t>include()</a:t>
            </a:r>
            <a:endParaRPr lang="en-US" sz="2000" dirty="0">
              <a:latin typeface="Courier New"/>
              <a:cs typeface="Courier New"/>
            </a:endParaRPr>
          </a:p>
        </p:txBody>
      </p:sp>
    </p:spTree>
    <p:extLst>
      <p:ext uri="{BB962C8B-B14F-4D97-AF65-F5344CB8AC3E}">
        <p14:creationId xmlns:p14="http://schemas.microsoft.com/office/powerpoint/2010/main" val="13656175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69"/>
                                        </p:tgtEl>
                                      </p:cBhvr>
                                    </p:animEffect>
                                    <p:set>
                                      <p:cBhvr>
                                        <p:cTn id="17" dur="1" fill="hold">
                                          <p:stCondLst>
                                            <p:cond delay="499"/>
                                          </p:stCondLst>
                                        </p:cTn>
                                        <p:tgtEl>
                                          <p:spTgt spid="69"/>
                                        </p:tgtEl>
                                        <p:attrNameLst>
                                          <p:attrName>style.visibility</p:attrName>
                                        </p:attrNameLst>
                                      </p:cBhvr>
                                      <p:to>
                                        <p:strVal val="hidden"/>
                                      </p:to>
                                    </p:set>
                                  </p:childTnLst>
                                </p:cTn>
                              </p:par>
                              <p:par>
                                <p:cTn id="18" presetID="2" presetClass="entr" presetSubtype="4"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 calcmode="lin" valueType="num">
                                      <p:cBhvr additive="base">
                                        <p:cTn id="24" dur="500" fill="hold"/>
                                        <p:tgtEl>
                                          <p:spTgt spid="73"/>
                                        </p:tgtEl>
                                        <p:attrNameLst>
                                          <p:attrName>ppt_x</p:attrName>
                                        </p:attrNameLst>
                                      </p:cBhvr>
                                      <p:tavLst>
                                        <p:tav tm="0">
                                          <p:val>
                                            <p:strVal val="#ppt_x"/>
                                          </p:val>
                                        </p:tav>
                                        <p:tav tm="100000">
                                          <p:val>
                                            <p:strVal val="#ppt_x"/>
                                          </p:val>
                                        </p:tav>
                                      </p:tavLst>
                                    </p:anim>
                                    <p:anim calcmode="lin" valueType="num">
                                      <p:cBhvr additive="base">
                                        <p:cTn id="25"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73"/>
                                        </p:tgtEl>
                                      </p:cBhvr>
                                    </p:animEffect>
                                    <p:set>
                                      <p:cBhvr>
                                        <p:cTn id="30" dur="1" fill="hold">
                                          <p:stCondLst>
                                            <p:cond delay="499"/>
                                          </p:stCondLst>
                                        </p:cTn>
                                        <p:tgtEl>
                                          <p:spTgt spid="73"/>
                                        </p:tgtEl>
                                        <p:attrNameLst>
                                          <p:attrName>style.visibility</p:attrName>
                                        </p:attrNameLst>
                                      </p:cBhvr>
                                      <p:to>
                                        <p:strVal val="hidden"/>
                                      </p:to>
                                    </p:set>
                                  </p:childTnLst>
                                </p:cTn>
                              </p:par>
                              <p:par>
                                <p:cTn id="31" presetID="6" presetClass="entr" presetSubtype="16"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circle(in)">
                                      <p:cBhvr>
                                        <p:cTn id="33" dur="2000"/>
                                        <p:tgtEl>
                                          <p:spTgt spid="7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circle(in)">
                                      <p:cBhvr>
                                        <p:cTn id="36" dur="2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animBg="1"/>
      <p:bldP spid="69" grpId="1" animBg="1"/>
      <p:bldP spid="70" grpId="0"/>
      <p:bldP spid="72" grpId="0"/>
      <p:bldP spid="73" grpId="0" animBg="1"/>
      <p:bldP spid="73" grpId="1" animBg="1"/>
      <p:bldP spid="7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3" name="think-cell Slide" r:id="rId5" imgW="270" imgH="270" progId="TCLayout.ActiveDocument.1">
                  <p:embed/>
                </p:oleObj>
              </mc:Choice>
              <mc:Fallback>
                <p:oleObj name="think-cell Slide" r:id="rId5" imgW="270" imgH="270" progId="TCLayout.ActiveDocument.1">
                  <p:embed/>
                  <p:pic>
                    <p:nvPicPr>
                      <p:cNvPr id="24" name="Object 23"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6"/>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09" b="7809"/>
          <a:stretch>
            <a:fillRect/>
          </a:stretch>
        </p:blipFill>
        <p:spPr/>
      </p:pic>
      <p:sp>
        <p:nvSpPr>
          <p:cNvPr id="25" name="Rectangle 24"/>
          <p:cNvSpPr/>
          <p:nvPr/>
        </p:nvSpPr>
        <p:spPr>
          <a:xfrm>
            <a:off x="540602" y="295960"/>
            <a:ext cx="10724605" cy="6266080"/>
          </a:xfrm>
          <a:prstGeom prst="rect">
            <a:avLst/>
          </a:prstGeom>
          <a:solidFill>
            <a:schemeClr val="bg2">
              <a:alpha val="54000"/>
            </a:schemeClr>
          </a:solidFill>
          <a:ln w="762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4"/>
              </a:solidFill>
            </a:endParaRPr>
          </a:p>
        </p:txBody>
      </p:sp>
      <p:sp>
        <p:nvSpPr>
          <p:cNvPr id="26" name="Title 1"/>
          <p:cNvSpPr txBox="1">
            <a:spLocks/>
          </p:cNvSpPr>
          <p:nvPr/>
        </p:nvSpPr>
        <p:spPr>
          <a:xfrm>
            <a:off x="1189431" y="513082"/>
            <a:ext cx="3735867" cy="914400"/>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4400" dirty="0">
                <a:solidFill>
                  <a:schemeClr val="accent4"/>
                </a:solidFill>
                <a:latin typeface="Times New Roman" panose="02020603050405020304" pitchFamily="18" charset="0"/>
                <a:cs typeface="Times New Roman" panose="02020603050405020304" pitchFamily="18" charset="0"/>
              </a:rPr>
              <a:t>HOẠT ĐỘNG</a:t>
            </a:r>
          </a:p>
        </p:txBody>
      </p:sp>
      <p:sp>
        <p:nvSpPr>
          <p:cNvPr id="27" name="Title 1"/>
          <p:cNvSpPr txBox="1">
            <a:spLocks/>
          </p:cNvSpPr>
          <p:nvPr/>
        </p:nvSpPr>
        <p:spPr>
          <a:xfrm>
            <a:off x="721683" y="1631721"/>
            <a:ext cx="5986581" cy="2943938"/>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just"/>
            <a:r>
              <a:rPr lang="vi-VN" dirty="0">
                <a:solidFill>
                  <a:srgbClr val="C00000"/>
                </a:solidFill>
                <a:latin typeface="Source Sans Pro Semibold" panose="020B0603030403020204" pitchFamily="34" charset="-18"/>
              </a:rPr>
              <a:t>Tạo trang đăng nhập để xác thực thông tin người dùng</a:t>
            </a:r>
            <a:r>
              <a:rPr lang="en-US" dirty="0">
                <a:solidFill>
                  <a:srgbClr val="C00000"/>
                </a:solidFill>
                <a:latin typeface="Source Sans Pro Semibold" panose="020B0603030403020204" pitchFamily="34" charset="-18"/>
              </a:rPr>
              <a:t>:</a:t>
            </a:r>
          </a:p>
          <a:p>
            <a:pPr algn="just"/>
            <a:r>
              <a:rPr lang="vi-VN" dirty="0">
                <a:solidFill>
                  <a:srgbClr val="C00000"/>
                </a:solidFill>
                <a:latin typeface="Source Sans Pro Light" panose="020B0403030403020204" pitchFamily="34" charset="-18"/>
              </a:rPr>
              <a:t>James cần tạo một ứng dụng xác nhận id </a:t>
            </a:r>
            <a:r>
              <a:rPr lang="en-US" dirty="0">
                <a:solidFill>
                  <a:srgbClr val="C00000"/>
                </a:solidFill>
                <a:latin typeface="Source Sans Pro Light" panose="020B0403030403020204" pitchFamily="34" charset="-18"/>
              </a:rPr>
              <a:t>(dạng số )</a:t>
            </a:r>
            <a:r>
              <a:rPr lang="vi-VN" dirty="0">
                <a:solidFill>
                  <a:srgbClr val="C00000"/>
                </a:solidFill>
                <a:latin typeface="Source Sans Pro Light" panose="020B0403030403020204" pitchFamily="34" charset="-18"/>
              </a:rPr>
              <a:t>khách hàng và mật khẩu của mọi khách hàng trước khi </a:t>
            </a:r>
            <a:r>
              <a:rPr lang="en-US" dirty="0">
                <a:solidFill>
                  <a:srgbClr val="C00000"/>
                </a:solidFill>
                <a:latin typeface="Source Sans Pro Light" panose="020B0403030403020204" pitchFamily="34" charset="-18"/>
              </a:rPr>
              <a:t> </a:t>
            </a:r>
            <a:r>
              <a:rPr lang="vi-VN" dirty="0">
                <a:solidFill>
                  <a:srgbClr val="C00000"/>
                </a:solidFill>
                <a:latin typeface="Source Sans Pro Light" panose="020B0403030403020204" pitchFamily="34" charset="-18"/>
              </a:rPr>
              <a:t>truy cập chi tiết tài khoản của họ</a:t>
            </a:r>
            <a:r>
              <a:rPr lang="en-US" dirty="0">
                <a:solidFill>
                  <a:srgbClr val="C00000"/>
                </a:solidFill>
                <a:latin typeface="Source Sans Pro Light" panose="020B0403030403020204" pitchFamily="34" charset="-18"/>
              </a:rPr>
              <a:t>:</a:t>
            </a:r>
            <a:r>
              <a:rPr lang="vi-VN" dirty="0">
                <a:solidFill>
                  <a:srgbClr val="C00000"/>
                </a:solidFill>
                <a:latin typeface="Source Sans Pro Light" panose="020B0403030403020204" pitchFamily="34" charset="-18"/>
              </a:rPr>
              <a:t> </a:t>
            </a:r>
            <a:r>
              <a:rPr lang="en-US" dirty="0">
                <a:solidFill>
                  <a:srgbClr val="C00000"/>
                </a:solidFill>
                <a:latin typeface="Source Sans Pro Light" panose="020B0403030403020204" pitchFamily="34" charset="-18"/>
              </a:rPr>
              <a:t> </a:t>
            </a:r>
          </a:p>
          <a:p>
            <a:pPr algn="just"/>
            <a:r>
              <a:rPr lang="en-US" dirty="0">
                <a:solidFill>
                  <a:srgbClr val="C00000"/>
                </a:solidFill>
                <a:latin typeface="Source Sans Pro Light" panose="020B0403030403020204" pitchFamily="34" charset="-18"/>
              </a:rPr>
              <a:t>+Sẽ có </a:t>
            </a:r>
            <a:r>
              <a:rPr lang="vi-VN" dirty="0">
                <a:solidFill>
                  <a:srgbClr val="C00000"/>
                </a:solidFill>
                <a:latin typeface="Source Sans Pro Light" panose="020B0403030403020204" pitchFamily="34" charset="-18"/>
              </a:rPr>
              <a:t>một thông báo lỗi sẽ được hiển thị cho khách hàng, nếu id </a:t>
            </a:r>
            <a:r>
              <a:rPr lang="en-US" dirty="0">
                <a:solidFill>
                  <a:srgbClr val="C00000"/>
                </a:solidFill>
                <a:latin typeface="Source Sans Pro Light" panose="020B0403030403020204" pitchFamily="34" charset="-18"/>
              </a:rPr>
              <a:t> </a:t>
            </a:r>
            <a:r>
              <a:rPr lang="vi-VN" dirty="0">
                <a:solidFill>
                  <a:srgbClr val="C00000"/>
                </a:solidFill>
                <a:latin typeface="Source Sans Pro Light" panose="020B0403030403020204" pitchFamily="34" charset="-18"/>
              </a:rPr>
              <a:t> hoặc mật khẩu đã nhập không chính xác. </a:t>
            </a:r>
            <a:endParaRPr lang="en-US" dirty="0">
              <a:solidFill>
                <a:srgbClr val="C00000"/>
              </a:solidFill>
              <a:latin typeface="Source Sans Pro Light" panose="020B0403030403020204" pitchFamily="34" charset="-18"/>
            </a:endParaRPr>
          </a:p>
          <a:p>
            <a:pPr algn="just"/>
            <a:r>
              <a:rPr lang="vi-VN" dirty="0">
                <a:solidFill>
                  <a:srgbClr val="C00000"/>
                </a:solidFill>
                <a:latin typeface="Source Sans Pro Light" panose="020B0403030403020204" pitchFamily="34" charset="-18"/>
              </a:rPr>
              <a:t>Trước khi thay đổi có thể được thực hiện cho toàn bộ ứng dụng, James muốn kiểm tra chức năng này bằng cách tạo một ứng dụng mẫu cho một khách hàng cụ thể. Trang web sẽ hiển thị đầu ra như thể hiện </a:t>
            </a:r>
            <a:r>
              <a:rPr lang="en-US" dirty="0">
                <a:solidFill>
                  <a:srgbClr val="C00000"/>
                </a:solidFill>
                <a:latin typeface="Source Sans Pro Light" panose="020B0403030403020204" pitchFamily="34" charset="-18"/>
              </a:rPr>
              <a:t>ntn?</a:t>
            </a:r>
          </a:p>
          <a:p>
            <a:pPr algn="just"/>
            <a:r>
              <a:rPr lang="en-US" dirty="0">
                <a:solidFill>
                  <a:srgbClr val="C00000"/>
                </a:solidFill>
                <a:latin typeface="Source Sans Pro Light" panose="020B0403030403020204" pitchFamily="34" charset="-18"/>
              </a:rPr>
              <a:t> Kết quả sau khi code </a:t>
            </a:r>
          </a:p>
          <a:p>
            <a:pPr algn="just">
              <a:tabLst>
                <a:tab pos="3051175" algn="r"/>
              </a:tabLst>
            </a:pPr>
            <a:endParaRPr lang="pl-PL" sz="1800" dirty="0">
              <a:solidFill>
                <a:srgbClr val="FFC000"/>
              </a:solidFill>
              <a:latin typeface="Source Sans Pro Light" panose="020B0403030403020204" pitchFamily="34" charset="-18"/>
            </a:endParaRPr>
          </a:p>
          <a:p>
            <a:pPr algn="just">
              <a:tabLst>
                <a:tab pos="3051175" algn="r"/>
              </a:tabLst>
            </a:pPr>
            <a:endParaRPr lang="pl-PL" sz="1800" dirty="0">
              <a:solidFill>
                <a:srgbClr val="FFC000"/>
              </a:solidFill>
              <a:latin typeface="Source Sans Pro Light" panose="020B0403030403020204" pitchFamily="34" charset="-18"/>
            </a:endParaRPr>
          </a:p>
        </p:txBody>
      </p:sp>
      <p:sp>
        <p:nvSpPr>
          <p:cNvPr id="34" name="Freeform 49"/>
          <p:cNvSpPr>
            <a:spLocks noEditPoints="1"/>
          </p:cNvSpPr>
          <p:nvPr/>
        </p:nvSpPr>
        <p:spPr bwMode="auto">
          <a:xfrm>
            <a:off x="11865470" y="5284962"/>
            <a:ext cx="227807" cy="216605"/>
          </a:xfrm>
          <a:custGeom>
            <a:avLst/>
            <a:gdLst>
              <a:gd name="T0" fmla="*/ 775 w 3416"/>
              <a:gd name="T1" fmla="*/ 3248 h 3248"/>
              <a:gd name="T2" fmla="*/ 2573 w 3416"/>
              <a:gd name="T3" fmla="*/ 1005 h 3248"/>
              <a:gd name="T4" fmla="*/ 2755 w 3416"/>
              <a:gd name="T5" fmla="*/ 1021 h 3248"/>
              <a:gd name="T6" fmla="*/ 2921 w 3416"/>
              <a:gd name="T7" fmla="*/ 1070 h 3248"/>
              <a:gd name="T8" fmla="*/ 3069 w 3416"/>
              <a:gd name="T9" fmla="*/ 1152 h 3248"/>
              <a:gd name="T10" fmla="*/ 3194 w 3416"/>
              <a:gd name="T11" fmla="*/ 1267 h 3248"/>
              <a:gd name="T12" fmla="*/ 3295 w 3416"/>
              <a:gd name="T13" fmla="*/ 1417 h 3248"/>
              <a:gd name="T14" fmla="*/ 3367 w 3416"/>
              <a:gd name="T15" fmla="*/ 1603 h 3248"/>
              <a:gd name="T16" fmla="*/ 3408 w 3416"/>
              <a:gd name="T17" fmla="*/ 1824 h 3248"/>
              <a:gd name="T18" fmla="*/ 3416 w 3416"/>
              <a:gd name="T19" fmla="*/ 3248 h 3248"/>
              <a:gd name="T20" fmla="*/ 2683 w 3416"/>
              <a:gd name="T21" fmla="*/ 2025 h 3248"/>
              <a:gd name="T22" fmla="*/ 2666 w 3416"/>
              <a:gd name="T23" fmla="*/ 1885 h 3248"/>
              <a:gd name="T24" fmla="*/ 2626 w 3416"/>
              <a:gd name="T25" fmla="*/ 1767 h 3248"/>
              <a:gd name="T26" fmla="*/ 2563 w 3416"/>
              <a:gd name="T27" fmla="*/ 1675 h 3248"/>
              <a:gd name="T28" fmla="*/ 2474 w 3416"/>
              <a:gd name="T29" fmla="*/ 1612 h 3248"/>
              <a:gd name="T30" fmla="*/ 2358 w 3416"/>
              <a:gd name="T31" fmla="*/ 1582 h 3248"/>
              <a:gd name="T32" fmla="*/ 2226 w 3416"/>
              <a:gd name="T33" fmla="*/ 1589 h 3248"/>
              <a:gd name="T34" fmla="*/ 2115 w 3416"/>
              <a:gd name="T35" fmla="*/ 1633 h 3248"/>
              <a:gd name="T36" fmla="*/ 2029 w 3416"/>
              <a:gd name="T37" fmla="*/ 1702 h 3248"/>
              <a:gd name="T38" fmla="*/ 1967 w 3416"/>
              <a:gd name="T39" fmla="*/ 1786 h 3248"/>
              <a:gd name="T40" fmla="*/ 1927 w 3416"/>
              <a:gd name="T41" fmla="*/ 1877 h 3248"/>
              <a:gd name="T42" fmla="*/ 1914 w 3416"/>
              <a:gd name="T43" fmla="*/ 1985 h 3248"/>
              <a:gd name="T44" fmla="*/ 1180 w 3416"/>
              <a:gd name="T45" fmla="*/ 3248 h 3248"/>
              <a:gd name="T46" fmla="*/ 1181 w 3416"/>
              <a:gd name="T47" fmla="*/ 3215 h 3248"/>
              <a:gd name="T48" fmla="*/ 1181 w 3416"/>
              <a:gd name="T49" fmla="*/ 3121 h 3248"/>
              <a:gd name="T50" fmla="*/ 1182 w 3416"/>
              <a:gd name="T51" fmla="*/ 2977 h 3248"/>
              <a:gd name="T52" fmla="*/ 1182 w 3416"/>
              <a:gd name="T53" fmla="*/ 2793 h 3248"/>
              <a:gd name="T54" fmla="*/ 1183 w 3416"/>
              <a:gd name="T55" fmla="*/ 2581 h 3248"/>
              <a:gd name="T56" fmla="*/ 1184 w 3416"/>
              <a:gd name="T57" fmla="*/ 2350 h 3248"/>
              <a:gd name="T58" fmla="*/ 1184 w 3416"/>
              <a:gd name="T59" fmla="*/ 2109 h 3248"/>
              <a:gd name="T60" fmla="*/ 1185 w 3416"/>
              <a:gd name="T61" fmla="*/ 1870 h 3248"/>
              <a:gd name="T62" fmla="*/ 1185 w 3416"/>
              <a:gd name="T63" fmla="*/ 1642 h 3248"/>
              <a:gd name="T64" fmla="*/ 1184 w 3416"/>
              <a:gd name="T65" fmla="*/ 1437 h 3248"/>
              <a:gd name="T66" fmla="*/ 1184 w 3416"/>
              <a:gd name="T67" fmla="*/ 1264 h 3248"/>
              <a:gd name="T68" fmla="*/ 1182 w 3416"/>
              <a:gd name="T69" fmla="*/ 1134 h 3248"/>
              <a:gd name="T70" fmla="*/ 1180 w 3416"/>
              <a:gd name="T71" fmla="*/ 1057 h 3248"/>
              <a:gd name="T72" fmla="*/ 1911 w 3416"/>
              <a:gd name="T73" fmla="*/ 1371 h 3248"/>
              <a:gd name="T74" fmla="*/ 1913 w 3416"/>
              <a:gd name="T75" fmla="*/ 1367 h 3248"/>
              <a:gd name="T76" fmla="*/ 1969 w 3416"/>
              <a:gd name="T77" fmla="*/ 1289 h 3248"/>
              <a:gd name="T78" fmla="*/ 2041 w 3416"/>
              <a:gd name="T79" fmla="*/ 1207 h 3248"/>
              <a:gd name="T80" fmla="*/ 2133 w 3416"/>
              <a:gd name="T81" fmla="*/ 1130 h 3248"/>
              <a:gd name="T82" fmla="*/ 2250 w 3416"/>
              <a:gd name="T83" fmla="*/ 1066 h 3248"/>
              <a:gd name="T84" fmla="*/ 2395 w 3416"/>
              <a:gd name="T85" fmla="*/ 1022 h 3248"/>
              <a:gd name="T86" fmla="*/ 2573 w 3416"/>
              <a:gd name="T87" fmla="*/ 1005 h 3248"/>
              <a:gd name="T88" fmla="*/ 516 w 3416"/>
              <a:gd name="T89" fmla="*/ 10 h 3248"/>
              <a:gd name="T90" fmla="*/ 644 w 3416"/>
              <a:gd name="T91" fmla="*/ 58 h 3248"/>
              <a:gd name="T92" fmla="*/ 739 w 3416"/>
              <a:gd name="T93" fmla="*/ 139 h 3248"/>
              <a:gd name="T94" fmla="*/ 800 w 3416"/>
              <a:gd name="T95" fmla="*/ 248 h 3248"/>
              <a:gd name="T96" fmla="*/ 824 w 3416"/>
              <a:gd name="T97" fmla="*/ 379 h 3248"/>
              <a:gd name="T98" fmla="*/ 802 w 3416"/>
              <a:gd name="T99" fmla="*/ 507 h 3248"/>
              <a:gd name="T100" fmla="*/ 741 w 3416"/>
              <a:gd name="T101" fmla="*/ 616 h 3248"/>
              <a:gd name="T102" fmla="*/ 644 w 3416"/>
              <a:gd name="T103" fmla="*/ 699 h 3248"/>
              <a:gd name="T104" fmla="*/ 513 w 3416"/>
              <a:gd name="T105" fmla="*/ 748 h 3248"/>
              <a:gd name="T106" fmla="*/ 405 w 3416"/>
              <a:gd name="T107" fmla="*/ 757 h 3248"/>
              <a:gd name="T108" fmla="*/ 260 w 3416"/>
              <a:gd name="T109" fmla="*/ 736 h 3248"/>
              <a:gd name="T110" fmla="*/ 143 w 3416"/>
              <a:gd name="T111" fmla="*/ 675 h 3248"/>
              <a:gd name="T112" fmla="*/ 58 w 3416"/>
              <a:gd name="T113" fmla="*/ 582 h 3248"/>
              <a:gd name="T114" fmla="*/ 9 w 3416"/>
              <a:gd name="T115" fmla="*/ 466 h 3248"/>
              <a:gd name="T116" fmla="*/ 2 w 3416"/>
              <a:gd name="T117" fmla="*/ 334 h 3248"/>
              <a:gd name="T118" fmla="*/ 38 w 3416"/>
              <a:gd name="T119" fmla="*/ 209 h 3248"/>
              <a:gd name="T120" fmla="*/ 113 w 3416"/>
              <a:gd name="T121" fmla="*/ 109 h 3248"/>
              <a:gd name="T122" fmla="*/ 223 w 3416"/>
              <a:gd name="T123" fmla="*/ 37 h 3248"/>
              <a:gd name="T124" fmla="*/ 362 w 3416"/>
              <a:gd name="T125" fmla="*/ 2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6" h="3248">
                <a:moveTo>
                  <a:pt x="43" y="1057"/>
                </a:moveTo>
                <a:lnTo>
                  <a:pt x="775" y="1057"/>
                </a:lnTo>
                <a:lnTo>
                  <a:pt x="775" y="3248"/>
                </a:lnTo>
                <a:lnTo>
                  <a:pt x="43" y="3248"/>
                </a:lnTo>
                <a:lnTo>
                  <a:pt x="43" y="1057"/>
                </a:lnTo>
                <a:close/>
                <a:moveTo>
                  <a:pt x="2573" y="1005"/>
                </a:moveTo>
                <a:lnTo>
                  <a:pt x="2635" y="1007"/>
                </a:lnTo>
                <a:lnTo>
                  <a:pt x="2696" y="1013"/>
                </a:lnTo>
                <a:lnTo>
                  <a:pt x="2755" y="1021"/>
                </a:lnTo>
                <a:lnTo>
                  <a:pt x="2813" y="1034"/>
                </a:lnTo>
                <a:lnTo>
                  <a:pt x="2867" y="1050"/>
                </a:lnTo>
                <a:lnTo>
                  <a:pt x="2921" y="1070"/>
                </a:lnTo>
                <a:lnTo>
                  <a:pt x="2973" y="1094"/>
                </a:lnTo>
                <a:lnTo>
                  <a:pt x="3022" y="1121"/>
                </a:lnTo>
                <a:lnTo>
                  <a:pt x="3069" y="1152"/>
                </a:lnTo>
                <a:lnTo>
                  <a:pt x="3114" y="1187"/>
                </a:lnTo>
                <a:lnTo>
                  <a:pt x="3155" y="1225"/>
                </a:lnTo>
                <a:lnTo>
                  <a:pt x="3194" y="1267"/>
                </a:lnTo>
                <a:lnTo>
                  <a:pt x="3231" y="1313"/>
                </a:lnTo>
                <a:lnTo>
                  <a:pt x="3265" y="1364"/>
                </a:lnTo>
                <a:lnTo>
                  <a:pt x="3295" y="1417"/>
                </a:lnTo>
                <a:lnTo>
                  <a:pt x="3323" y="1475"/>
                </a:lnTo>
                <a:lnTo>
                  <a:pt x="3347" y="1537"/>
                </a:lnTo>
                <a:lnTo>
                  <a:pt x="3367" y="1603"/>
                </a:lnTo>
                <a:lnTo>
                  <a:pt x="3385" y="1673"/>
                </a:lnTo>
                <a:lnTo>
                  <a:pt x="3398" y="1746"/>
                </a:lnTo>
                <a:lnTo>
                  <a:pt x="3408" y="1824"/>
                </a:lnTo>
                <a:lnTo>
                  <a:pt x="3414" y="1906"/>
                </a:lnTo>
                <a:lnTo>
                  <a:pt x="3416" y="1991"/>
                </a:lnTo>
                <a:lnTo>
                  <a:pt x="3416" y="3248"/>
                </a:lnTo>
                <a:lnTo>
                  <a:pt x="2684" y="3248"/>
                </a:lnTo>
                <a:lnTo>
                  <a:pt x="2684" y="2076"/>
                </a:lnTo>
                <a:lnTo>
                  <a:pt x="2683" y="2025"/>
                </a:lnTo>
                <a:lnTo>
                  <a:pt x="2679" y="1976"/>
                </a:lnTo>
                <a:lnTo>
                  <a:pt x="2674" y="1929"/>
                </a:lnTo>
                <a:lnTo>
                  <a:pt x="2666" y="1885"/>
                </a:lnTo>
                <a:lnTo>
                  <a:pt x="2655" y="1843"/>
                </a:lnTo>
                <a:lnTo>
                  <a:pt x="2642" y="1804"/>
                </a:lnTo>
                <a:lnTo>
                  <a:pt x="2626" y="1767"/>
                </a:lnTo>
                <a:lnTo>
                  <a:pt x="2608" y="1734"/>
                </a:lnTo>
                <a:lnTo>
                  <a:pt x="2587" y="1703"/>
                </a:lnTo>
                <a:lnTo>
                  <a:pt x="2563" y="1675"/>
                </a:lnTo>
                <a:lnTo>
                  <a:pt x="2536" y="1650"/>
                </a:lnTo>
                <a:lnTo>
                  <a:pt x="2507" y="1630"/>
                </a:lnTo>
                <a:lnTo>
                  <a:pt x="2474" y="1612"/>
                </a:lnTo>
                <a:lnTo>
                  <a:pt x="2439" y="1599"/>
                </a:lnTo>
                <a:lnTo>
                  <a:pt x="2399" y="1588"/>
                </a:lnTo>
                <a:lnTo>
                  <a:pt x="2358" y="1582"/>
                </a:lnTo>
                <a:lnTo>
                  <a:pt x="2313" y="1580"/>
                </a:lnTo>
                <a:lnTo>
                  <a:pt x="2268" y="1582"/>
                </a:lnTo>
                <a:lnTo>
                  <a:pt x="2226" y="1589"/>
                </a:lnTo>
                <a:lnTo>
                  <a:pt x="2186" y="1600"/>
                </a:lnTo>
                <a:lnTo>
                  <a:pt x="2149" y="1614"/>
                </a:lnTo>
                <a:lnTo>
                  <a:pt x="2115" y="1633"/>
                </a:lnTo>
                <a:lnTo>
                  <a:pt x="2084" y="1653"/>
                </a:lnTo>
                <a:lnTo>
                  <a:pt x="2055" y="1676"/>
                </a:lnTo>
                <a:lnTo>
                  <a:pt x="2029" y="1702"/>
                </a:lnTo>
                <a:lnTo>
                  <a:pt x="2006" y="1728"/>
                </a:lnTo>
                <a:lnTo>
                  <a:pt x="1984" y="1757"/>
                </a:lnTo>
                <a:lnTo>
                  <a:pt x="1967" y="1786"/>
                </a:lnTo>
                <a:lnTo>
                  <a:pt x="1950" y="1816"/>
                </a:lnTo>
                <a:lnTo>
                  <a:pt x="1937" y="1847"/>
                </a:lnTo>
                <a:lnTo>
                  <a:pt x="1927" y="1877"/>
                </a:lnTo>
                <a:lnTo>
                  <a:pt x="1920" y="1911"/>
                </a:lnTo>
                <a:lnTo>
                  <a:pt x="1916" y="1947"/>
                </a:lnTo>
                <a:lnTo>
                  <a:pt x="1914" y="1985"/>
                </a:lnTo>
                <a:lnTo>
                  <a:pt x="1913" y="2024"/>
                </a:lnTo>
                <a:lnTo>
                  <a:pt x="1913" y="3248"/>
                </a:lnTo>
                <a:lnTo>
                  <a:pt x="1180" y="3248"/>
                </a:lnTo>
                <a:lnTo>
                  <a:pt x="1180" y="3245"/>
                </a:lnTo>
                <a:lnTo>
                  <a:pt x="1181" y="3233"/>
                </a:lnTo>
                <a:lnTo>
                  <a:pt x="1181" y="3215"/>
                </a:lnTo>
                <a:lnTo>
                  <a:pt x="1181" y="3189"/>
                </a:lnTo>
                <a:lnTo>
                  <a:pt x="1181" y="3158"/>
                </a:lnTo>
                <a:lnTo>
                  <a:pt x="1181" y="3121"/>
                </a:lnTo>
                <a:lnTo>
                  <a:pt x="1181" y="3078"/>
                </a:lnTo>
                <a:lnTo>
                  <a:pt x="1181" y="3030"/>
                </a:lnTo>
                <a:lnTo>
                  <a:pt x="1182" y="2977"/>
                </a:lnTo>
                <a:lnTo>
                  <a:pt x="1182" y="2920"/>
                </a:lnTo>
                <a:lnTo>
                  <a:pt x="1182" y="2858"/>
                </a:lnTo>
                <a:lnTo>
                  <a:pt x="1182" y="2793"/>
                </a:lnTo>
                <a:lnTo>
                  <a:pt x="1183" y="2725"/>
                </a:lnTo>
                <a:lnTo>
                  <a:pt x="1183" y="2654"/>
                </a:lnTo>
                <a:lnTo>
                  <a:pt x="1183" y="2581"/>
                </a:lnTo>
                <a:lnTo>
                  <a:pt x="1183" y="2505"/>
                </a:lnTo>
                <a:lnTo>
                  <a:pt x="1184" y="2428"/>
                </a:lnTo>
                <a:lnTo>
                  <a:pt x="1184" y="2350"/>
                </a:lnTo>
                <a:lnTo>
                  <a:pt x="1184" y="2269"/>
                </a:lnTo>
                <a:lnTo>
                  <a:pt x="1184" y="2189"/>
                </a:lnTo>
                <a:lnTo>
                  <a:pt x="1184" y="2109"/>
                </a:lnTo>
                <a:lnTo>
                  <a:pt x="1184" y="2028"/>
                </a:lnTo>
                <a:lnTo>
                  <a:pt x="1185" y="1949"/>
                </a:lnTo>
                <a:lnTo>
                  <a:pt x="1185" y="1870"/>
                </a:lnTo>
                <a:lnTo>
                  <a:pt x="1185" y="1792"/>
                </a:lnTo>
                <a:lnTo>
                  <a:pt x="1185" y="1716"/>
                </a:lnTo>
                <a:lnTo>
                  <a:pt x="1185" y="1642"/>
                </a:lnTo>
                <a:lnTo>
                  <a:pt x="1185" y="1571"/>
                </a:lnTo>
                <a:lnTo>
                  <a:pt x="1185" y="1503"/>
                </a:lnTo>
                <a:lnTo>
                  <a:pt x="1184" y="1437"/>
                </a:lnTo>
                <a:lnTo>
                  <a:pt x="1184" y="1375"/>
                </a:lnTo>
                <a:lnTo>
                  <a:pt x="1184" y="1318"/>
                </a:lnTo>
                <a:lnTo>
                  <a:pt x="1184" y="1264"/>
                </a:lnTo>
                <a:lnTo>
                  <a:pt x="1183" y="1216"/>
                </a:lnTo>
                <a:lnTo>
                  <a:pt x="1183" y="1172"/>
                </a:lnTo>
                <a:lnTo>
                  <a:pt x="1182" y="1134"/>
                </a:lnTo>
                <a:lnTo>
                  <a:pt x="1182" y="1102"/>
                </a:lnTo>
                <a:lnTo>
                  <a:pt x="1181" y="1076"/>
                </a:lnTo>
                <a:lnTo>
                  <a:pt x="1180" y="1057"/>
                </a:lnTo>
                <a:lnTo>
                  <a:pt x="1913" y="1057"/>
                </a:lnTo>
                <a:lnTo>
                  <a:pt x="1913" y="1367"/>
                </a:lnTo>
                <a:lnTo>
                  <a:pt x="1911" y="1371"/>
                </a:lnTo>
                <a:lnTo>
                  <a:pt x="1908" y="1374"/>
                </a:lnTo>
                <a:lnTo>
                  <a:pt x="1913" y="1374"/>
                </a:lnTo>
                <a:lnTo>
                  <a:pt x="1913" y="1367"/>
                </a:lnTo>
                <a:lnTo>
                  <a:pt x="1930" y="1342"/>
                </a:lnTo>
                <a:lnTo>
                  <a:pt x="1948" y="1315"/>
                </a:lnTo>
                <a:lnTo>
                  <a:pt x="1969" y="1289"/>
                </a:lnTo>
                <a:lnTo>
                  <a:pt x="1991" y="1262"/>
                </a:lnTo>
                <a:lnTo>
                  <a:pt x="2014" y="1234"/>
                </a:lnTo>
                <a:lnTo>
                  <a:pt x="2041" y="1207"/>
                </a:lnTo>
                <a:lnTo>
                  <a:pt x="2069" y="1181"/>
                </a:lnTo>
                <a:lnTo>
                  <a:pt x="2100" y="1155"/>
                </a:lnTo>
                <a:lnTo>
                  <a:pt x="2133" y="1130"/>
                </a:lnTo>
                <a:lnTo>
                  <a:pt x="2170" y="1107"/>
                </a:lnTo>
                <a:lnTo>
                  <a:pt x="2209" y="1086"/>
                </a:lnTo>
                <a:lnTo>
                  <a:pt x="2250" y="1066"/>
                </a:lnTo>
                <a:lnTo>
                  <a:pt x="2296" y="1049"/>
                </a:lnTo>
                <a:lnTo>
                  <a:pt x="2344" y="1033"/>
                </a:lnTo>
                <a:lnTo>
                  <a:pt x="2395" y="1022"/>
                </a:lnTo>
                <a:lnTo>
                  <a:pt x="2451" y="1013"/>
                </a:lnTo>
                <a:lnTo>
                  <a:pt x="2510" y="1008"/>
                </a:lnTo>
                <a:lnTo>
                  <a:pt x="2573" y="1005"/>
                </a:lnTo>
                <a:close/>
                <a:moveTo>
                  <a:pt x="414" y="0"/>
                </a:moveTo>
                <a:lnTo>
                  <a:pt x="467" y="2"/>
                </a:lnTo>
                <a:lnTo>
                  <a:pt x="516" y="10"/>
                </a:lnTo>
                <a:lnTo>
                  <a:pt x="562" y="22"/>
                </a:lnTo>
                <a:lnTo>
                  <a:pt x="605" y="37"/>
                </a:lnTo>
                <a:lnTo>
                  <a:pt x="644" y="58"/>
                </a:lnTo>
                <a:lnTo>
                  <a:pt x="679" y="82"/>
                </a:lnTo>
                <a:lnTo>
                  <a:pt x="711" y="109"/>
                </a:lnTo>
                <a:lnTo>
                  <a:pt x="739" y="139"/>
                </a:lnTo>
                <a:lnTo>
                  <a:pt x="764" y="173"/>
                </a:lnTo>
                <a:lnTo>
                  <a:pt x="785" y="209"/>
                </a:lnTo>
                <a:lnTo>
                  <a:pt x="800" y="248"/>
                </a:lnTo>
                <a:lnTo>
                  <a:pt x="813" y="290"/>
                </a:lnTo>
                <a:lnTo>
                  <a:pt x="821" y="334"/>
                </a:lnTo>
                <a:lnTo>
                  <a:pt x="824" y="379"/>
                </a:lnTo>
                <a:lnTo>
                  <a:pt x="821" y="424"/>
                </a:lnTo>
                <a:lnTo>
                  <a:pt x="815" y="466"/>
                </a:lnTo>
                <a:lnTo>
                  <a:pt x="802" y="507"/>
                </a:lnTo>
                <a:lnTo>
                  <a:pt x="787" y="546"/>
                </a:lnTo>
                <a:lnTo>
                  <a:pt x="766" y="582"/>
                </a:lnTo>
                <a:lnTo>
                  <a:pt x="741" y="616"/>
                </a:lnTo>
                <a:lnTo>
                  <a:pt x="712" y="647"/>
                </a:lnTo>
                <a:lnTo>
                  <a:pt x="680" y="675"/>
                </a:lnTo>
                <a:lnTo>
                  <a:pt x="644" y="699"/>
                </a:lnTo>
                <a:lnTo>
                  <a:pt x="603" y="719"/>
                </a:lnTo>
                <a:lnTo>
                  <a:pt x="560" y="736"/>
                </a:lnTo>
                <a:lnTo>
                  <a:pt x="513" y="748"/>
                </a:lnTo>
                <a:lnTo>
                  <a:pt x="463" y="755"/>
                </a:lnTo>
                <a:lnTo>
                  <a:pt x="410" y="757"/>
                </a:lnTo>
                <a:lnTo>
                  <a:pt x="405" y="757"/>
                </a:lnTo>
                <a:lnTo>
                  <a:pt x="353" y="755"/>
                </a:lnTo>
                <a:lnTo>
                  <a:pt x="305" y="748"/>
                </a:lnTo>
                <a:lnTo>
                  <a:pt x="260" y="736"/>
                </a:lnTo>
                <a:lnTo>
                  <a:pt x="217" y="719"/>
                </a:lnTo>
                <a:lnTo>
                  <a:pt x="178" y="699"/>
                </a:lnTo>
                <a:lnTo>
                  <a:pt x="143" y="675"/>
                </a:lnTo>
                <a:lnTo>
                  <a:pt x="111" y="647"/>
                </a:lnTo>
                <a:lnTo>
                  <a:pt x="82" y="616"/>
                </a:lnTo>
                <a:lnTo>
                  <a:pt x="58" y="582"/>
                </a:lnTo>
                <a:lnTo>
                  <a:pt x="37" y="546"/>
                </a:lnTo>
                <a:lnTo>
                  <a:pt x="21" y="507"/>
                </a:lnTo>
                <a:lnTo>
                  <a:pt x="9" y="466"/>
                </a:lnTo>
                <a:lnTo>
                  <a:pt x="2" y="424"/>
                </a:lnTo>
                <a:lnTo>
                  <a:pt x="0" y="379"/>
                </a:lnTo>
                <a:lnTo>
                  <a:pt x="2" y="334"/>
                </a:lnTo>
                <a:lnTo>
                  <a:pt x="9" y="290"/>
                </a:lnTo>
                <a:lnTo>
                  <a:pt x="22" y="248"/>
                </a:lnTo>
                <a:lnTo>
                  <a:pt x="38" y="209"/>
                </a:lnTo>
                <a:lnTo>
                  <a:pt x="59" y="173"/>
                </a:lnTo>
                <a:lnTo>
                  <a:pt x="84" y="139"/>
                </a:lnTo>
                <a:lnTo>
                  <a:pt x="113" y="109"/>
                </a:lnTo>
                <a:lnTo>
                  <a:pt x="146" y="82"/>
                </a:lnTo>
                <a:lnTo>
                  <a:pt x="182" y="58"/>
                </a:lnTo>
                <a:lnTo>
                  <a:pt x="223" y="37"/>
                </a:lnTo>
                <a:lnTo>
                  <a:pt x="266" y="22"/>
                </a:lnTo>
                <a:lnTo>
                  <a:pt x="313" y="10"/>
                </a:lnTo>
                <a:lnTo>
                  <a:pt x="362" y="2"/>
                </a:lnTo>
                <a:lnTo>
                  <a:pt x="414" y="0"/>
                </a:lnTo>
                <a:close/>
              </a:path>
            </a:pathLst>
          </a:custGeom>
          <a:solidFill>
            <a:schemeClr val="tx1"/>
          </a:solidFill>
          <a:ln w="0">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sp>
        <p:nvSpPr>
          <p:cNvPr id="35" name="Freeform 54"/>
          <p:cNvSpPr>
            <a:spLocks/>
          </p:cNvSpPr>
          <p:nvPr/>
        </p:nvSpPr>
        <p:spPr bwMode="auto">
          <a:xfrm>
            <a:off x="11911080" y="5785985"/>
            <a:ext cx="136587" cy="252256"/>
          </a:xfrm>
          <a:custGeom>
            <a:avLst/>
            <a:gdLst>
              <a:gd name="T0" fmla="*/ 1921 w 1996"/>
              <a:gd name="T1" fmla="*/ 1 h 3691"/>
              <a:gd name="T2" fmla="*/ 1959 w 1996"/>
              <a:gd name="T3" fmla="*/ 11 h 3691"/>
              <a:gd name="T4" fmla="*/ 1985 w 1996"/>
              <a:gd name="T5" fmla="*/ 38 h 3691"/>
              <a:gd name="T6" fmla="*/ 1996 w 1996"/>
              <a:gd name="T7" fmla="*/ 76 h 3691"/>
              <a:gd name="T8" fmla="*/ 1993 w 1996"/>
              <a:gd name="T9" fmla="*/ 660 h 3691"/>
              <a:gd name="T10" fmla="*/ 1974 w 1996"/>
              <a:gd name="T11" fmla="*/ 693 h 3691"/>
              <a:gd name="T12" fmla="*/ 1941 w 1996"/>
              <a:gd name="T13" fmla="*/ 712 h 3691"/>
              <a:gd name="T14" fmla="*/ 1598 w 1996"/>
              <a:gd name="T15" fmla="*/ 714 h 3691"/>
              <a:gd name="T16" fmla="*/ 1513 w 1996"/>
              <a:gd name="T17" fmla="*/ 720 h 3691"/>
              <a:gd name="T18" fmla="*/ 1448 w 1996"/>
              <a:gd name="T19" fmla="*/ 736 h 3691"/>
              <a:gd name="T20" fmla="*/ 1401 w 1996"/>
              <a:gd name="T21" fmla="*/ 762 h 3691"/>
              <a:gd name="T22" fmla="*/ 1369 w 1996"/>
              <a:gd name="T23" fmla="*/ 799 h 3691"/>
              <a:gd name="T24" fmla="*/ 1349 w 1996"/>
              <a:gd name="T25" fmla="*/ 846 h 3691"/>
              <a:gd name="T26" fmla="*/ 1338 w 1996"/>
              <a:gd name="T27" fmla="*/ 904 h 3691"/>
              <a:gd name="T28" fmla="*/ 1335 w 1996"/>
              <a:gd name="T29" fmla="*/ 972 h 3691"/>
              <a:gd name="T30" fmla="*/ 1898 w 1996"/>
              <a:gd name="T31" fmla="*/ 1327 h 3691"/>
              <a:gd name="T32" fmla="*/ 1937 w 1996"/>
              <a:gd name="T33" fmla="*/ 1337 h 3691"/>
              <a:gd name="T34" fmla="*/ 1964 w 1996"/>
              <a:gd name="T35" fmla="*/ 1364 h 3691"/>
              <a:gd name="T36" fmla="*/ 1974 w 1996"/>
              <a:gd name="T37" fmla="*/ 1402 h 3691"/>
              <a:gd name="T38" fmla="*/ 1971 w 1996"/>
              <a:gd name="T39" fmla="*/ 2029 h 3691"/>
              <a:gd name="T40" fmla="*/ 1951 w 1996"/>
              <a:gd name="T41" fmla="*/ 2062 h 3691"/>
              <a:gd name="T42" fmla="*/ 1918 w 1996"/>
              <a:gd name="T43" fmla="*/ 2081 h 3691"/>
              <a:gd name="T44" fmla="*/ 1335 w 1996"/>
              <a:gd name="T45" fmla="*/ 2085 h 3691"/>
              <a:gd name="T46" fmla="*/ 1333 w 1996"/>
              <a:gd name="T47" fmla="*/ 3636 h 3691"/>
              <a:gd name="T48" fmla="*/ 1313 w 1996"/>
              <a:gd name="T49" fmla="*/ 3669 h 3691"/>
              <a:gd name="T50" fmla="*/ 1279 w 1996"/>
              <a:gd name="T51" fmla="*/ 3688 h 3691"/>
              <a:gd name="T52" fmla="*/ 631 w 1996"/>
              <a:gd name="T53" fmla="*/ 3691 h 3691"/>
              <a:gd name="T54" fmla="*/ 594 w 1996"/>
              <a:gd name="T55" fmla="*/ 3681 h 3691"/>
              <a:gd name="T56" fmla="*/ 566 w 1996"/>
              <a:gd name="T57" fmla="*/ 3654 h 3691"/>
              <a:gd name="T58" fmla="*/ 556 w 1996"/>
              <a:gd name="T59" fmla="*/ 3615 h 3691"/>
              <a:gd name="T60" fmla="*/ 75 w 1996"/>
              <a:gd name="T61" fmla="*/ 2085 h 3691"/>
              <a:gd name="T62" fmla="*/ 36 w 1996"/>
              <a:gd name="T63" fmla="*/ 2075 h 3691"/>
              <a:gd name="T64" fmla="*/ 10 w 1996"/>
              <a:gd name="T65" fmla="*/ 2047 h 3691"/>
              <a:gd name="T66" fmla="*/ 0 w 1996"/>
              <a:gd name="T67" fmla="*/ 2009 h 3691"/>
              <a:gd name="T68" fmla="*/ 2 w 1996"/>
              <a:gd name="T69" fmla="*/ 1383 h 3691"/>
              <a:gd name="T70" fmla="*/ 22 w 1996"/>
              <a:gd name="T71" fmla="*/ 1350 h 3691"/>
              <a:gd name="T72" fmla="*/ 54 w 1996"/>
              <a:gd name="T73" fmla="*/ 1330 h 3691"/>
              <a:gd name="T74" fmla="*/ 556 w 1996"/>
              <a:gd name="T75" fmla="*/ 1327 h 3691"/>
              <a:gd name="T76" fmla="*/ 558 w 1996"/>
              <a:gd name="T77" fmla="*/ 827 h 3691"/>
              <a:gd name="T78" fmla="*/ 579 w 1996"/>
              <a:gd name="T79" fmla="*/ 673 h 3691"/>
              <a:gd name="T80" fmla="*/ 619 w 1996"/>
              <a:gd name="T81" fmla="*/ 534 h 3691"/>
              <a:gd name="T82" fmla="*/ 678 w 1996"/>
              <a:gd name="T83" fmla="*/ 408 h 3691"/>
              <a:gd name="T84" fmla="*/ 754 w 1996"/>
              <a:gd name="T85" fmla="*/ 297 h 3691"/>
              <a:gd name="T86" fmla="*/ 846 w 1996"/>
              <a:gd name="T87" fmla="*/ 201 h 3691"/>
              <a:gd name="T88" fmla="*/ 954 w 1996"/>
              <a:gd name="T89" fmla="*/ 124 h 3691"/>
              <a:gd name="T90" fmla="*/ 1077 w 1996"/>
              <a:gd name="T91" fmla="*/ 64 h 3691"/>
              <a:gd name="T92" fmla="*/ 1213 w 1996"/>
              <a:gd name="T93" fmla="*/ 23 h 3691"/>
              <a:gd name="T94" fmla="*/ 1363 w 1996"/>
              <a:gd name="T95" fmla="*/ 3 h 3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6" h="3691">
                <a:moveTo>
                  <a:pt x="1442" y="0"/>
                </a:moveTo>
                <a:lnTo>
                  <a:pt x="1921" y="1"/>
                </a:lnTo>
                <a:lnTo>
                  <a:pt x="1941" y="3"/>
                </a:lnTo>
                <a:lnTo>
                  <a:pt x="1959" y="11"/>
                </a:lnTo>
                <a:lnTo>
                  <a:pt x="1974" y="22"/>
                </a:lnTo>
                <a:lnTo>
                  <a:pt x="1985" y="38"/>
                </a:lnTo>
                <a:lnTo>
                  <a:pt x="1993" y="56"/>
                </a:lnTo>
                <a:lnTo>
                  <a:pt x="1996" y="76"/>
                </a:lnTo>
                <a:lnTo>
                  <a:pt x="1996" y="639"/>
                </a:lnTo>
                <a:lnTo>
                  <a:pt x="1993" y="660"/>
                </a:lnTo>
                <a:lnTo>
                  <a:pt x="1985" y="677"/>
                </a:lnTo>
                <a:lnTo>
                  <a:pt x="1974" y="693"/>
                </a:lnTo>
                <a:lnTo>
                  <a:pt x="1959" y="704"/>
                </a:lnTo>
                <a:lnTo>
                  <a:pt x="1941" y="712"/>
                </a:lnTo>
                <a:lnTo>
                  <a:pt x="1921" y="714"/>
                </a:lnTo>
                <a:lnTo>
                  <a:pt x="1598" y="714"/>
                </a:lnTo>
                <a:lnTo>
                  <a:pt x="1553" y="717"/>
                </a:lnTo>
                <a:lnTo>
                  <a:pt x="1513" y="720"/>
                </a:lnTo>
                <a:lnTo>
                  <a:pt x="1479" y="727"/>
                </a:lnTo>
                <a:lnTo>
                  <a:pt x="1448" y="736"/>
                </a:lnTo>
                <a:lnTo>
                  <a:pt x="1423" y="748"/>
                </a:lnTo>
                <a:lnTo>
                  <a:pt x="1401" y="762"/>
                </a:lnTo>
                <a:lnTo>
                  <a:pt x="1384" y="779"/>
                </a:lnTo>
                <a:lnTo>
                  <a:pt x="1369" y="799"/>
                </a:lnTo>
                <a:lnTo>
                  <a:pt x="1358" y="822"/>
                </a:lnTo>
                <a:lnTo>
                  <a:pt x="1349" y="846"/>
                </a:lnTo>
                <a:lnTo>
                  <a:pt x="1342" y="874"/>
                </a:lnTo>
                <a:lnTo>
                  <a:pt x="1338" y="904"/>
                </a:lnTo>
                <a:lnTo>
                  <a:pt x="1336" y="937"/>
                </a:lnTo>
                <a:lnTo>
                  <a:pt x="1335" y="972"/>
                </a:lnTo>
                <a:lnTo>
                  <a:pt x="1335" y="1327"/>
                </a:lnTo>
                <a:lnTo>
                  <a:pt x="1898" y="1327"/>
                </a:lnTo>
                <a:lnTo>
                  <a:pt x="1918" y="1329"/>
                </a:lnTo>
                <a:lnTo>
                  <a:pt x="1937" y="1337"/>
                </a:lnTo>
                <a:lnTo>
                  <a:pt x="1951" y="1350"/>
                </a:lnTo>
                <a:lnTo>
                  <a:pt x="1964" y="1364"/>
                </a:lnTo>
                <a:lnTo>
                  <a:pt x="1971" y="1383"/>
                </a:lnTo>
                <a:lnTo>
                  <a:pt x="1974" y="1402"/>
                </a:lnTo>
                <a:lnTo>
                  <a:pt x="1973" y="2009"/>
                </a:lnTo>
                <a:lnTo>
                  <a:pt x="1971" y="2029"/>
                </a:lnTo>
                <a:lnTo>
                  <a:pt x="1963" y="2047"/>
                </a:lnTo>
                <a:lnTo>
                  <a:pt x="1951" y="2062"/>
                </a:lnTo>
                <a:lnTo>
                  <a:pt x="1937" y="2075"/>
                </a:lnTo>
                <a:lnTo>
                  <a:pt x="1918" y="2081"/>
                </a:lnTo>
                <a:lnTo>
                  <a:pt x="1898" y="2085"/>
                </a:lnTo>
                <a:lnTo>
                  <a:pt x="1335" y="2085"/>
                </a:lnTo>
                <a:lnTo>
                  <a:pt x="1335" y="3615"/>
                </a:lnTo>
                <a:lnTo>
                  <a:pt x="1333" y="3636"/>
                </a:lnTo>
                <a:lnTo>
                  <a:pt x="1325" y="3654"/>
                </a:lnTo>
                <a:lnTo>
                  <a:pt x="1313" y="3669"/>
                </a:lnTo>
                <a:lnTo>
                  <a:pt x="1297" y="3681"/>
                </a:lnTo>
                <a:lnTo>
                  <a:pt x="1279" y="3688"/>
                </a:lnTo>
                <a:lnTo>
                  <a:pt x="1260" y="3691"/>
                </a:lnTo>
                <a:lnTo>
                  <a:pt x="631" y="3691"/>
                </a:lnTo>
                <a:lnTo>
                  <a:pt x="612" y="3688"/>
                </a:lnTo>
                <a:lnTo>
                  <a:pt x="594" y="3681"/>
                </a:lnTo>
                <a:lnTo>
                  <a:pt x="579" y="3669"/>
                </a:lnTo>
                <a:lnTo>
                  <a:pt x="566" y="3654"/>
                </a:lnTo>
                <a:lnTo>
                  <a:pt x="558" y="3636"/>
                </a:lnTo>
                <a:lnTo>
                  <a:pt x="556" y="3615"/>
                </a:lnTo>
                <a:lnTo>
                  <a:pt x="556" y="2085"/>
                </a:lnTo>
                <a:lnTo>
                  <a:pt x="75" y="2085"/>
                </a:lnTo>
                <a:lnTo>
                  <a:pt x="54" y="2081"/>
                </a:lnTo>
                <a:lnTo>
                  <a:pt x="36" y="2075"/>
                </a:lnTo>
                <a:lnTo>
                  <a:pt x="22" y="2062"/>
                </a:lnTo>
                <a:lnTo>
                  <a:pt x="10" y="2047"/>
                </a:lnTo>
                <a:lnTo>
                  <a:pt x="2" y="2029"/>
                </a:lnTo>
                <a:lnTo>
                  <a:pt x="0" y="2009"/>
                </a:lnTo>
                <a:lnTo>
                  <a:pt x="0" y="1402"/>
                </a:lnTo>
                <a:lnTo>
                  <a:pt x="2" y="1383"/>
                </a:lnTo>
                <a:lnTo>
                  <a:pt x="10" y="1364"/>
                </a:lnTo>
                <a:lnTo>
                  <a:pt x="22" y="1350"/>
                </a:lnTo>
                <a:lnTo>
                  <a:pt x="36" y="1337"/>
                </a:lnTo>
                <a:lnTo>
                  <a:pt x="54" y="1330"/>
                </a:lnTo>
                <a:lnTo>
                  <a:pt x="75" y="1327"/>
                </a:lnTo>
                <a:lnTo>
                  <a:pt x="556" y="1327"/>
                </a:lnTo>
                <a:lnTo>
                  <a:pt x="556" y="908"/>
                </a:lnTo>
                <a:lnTo>
                  <a:pt x="558" y="827"/>
                </a:lnTo>
                <a:lnTo>
                  <a:pt x="566" y="748"/>
                </a:lnTo>
                <a:lnTo>
                  <a:pt x="579" y="673"/>
                </a:lnTo>
                <a:lnTo>
                  <a:pt x="597" y="602"/>
                </a:lnTo>
                <a:lnTo>
                  <a:pt x="619" y="534"/>
                </a:lnTo>
                <a:lnTo>
                  <a:pt x="646" y="469"/>
                </a:lnTo>
                <a:lnTo>
                  <a:pt x="678" y="408"/>
                </a:lnTo>
                <a:lnTo>
                  <a:pt x="713" y="350"/>
                </a:lnTo>
                <a:lnTo>
                  <a:pt x="754" y="297"/>
                </a:lnTo>
                <a:lnTo>
                  <a:pt x="797" y="247"/>
                </a:lnTo>
                <a:lnTo>
                  <a:pt x="846" y="201"/>
                </a:lnTo>
                <a:lnTo>
                  <a:pt x="898" y="161"/>
                </a:lnTo>
                <a:lnTo>
                  <a:pt x="954" y="124"/>
                </a:lnTo>
                <a:lnTo>
                  <a:pt x="1014" y="91"/>
                </a:lnTo>
                <a:lnTo>
                  <a:pt x="1077" y="64"/>
                </a:lnTo>
                <a:lnTo>
                  <a:pt x="1143" y="42"/>
                </a:lnTo>
                <a:lnTo>
                  <a:pt x="1213" y="23"/>
                </a:lnTo>
                <a:lnTo>
                  <a:pt x="1286" y="11"/>
                </a:lnTo>
                <a:lnTo>
                  <a:pt x="1363" y="3"/>
                </a:lnTo>
                <a:lnTo>
                  <a:pt x="1442" y="0"/>
                </a:lnTo>
                <a:close/>
              </a:path>
            </a:pathLst>
          </a:custGeom>
          <a:solidFill>
            <a:schemeClr val="tx1"/>
          </a:solidFill>
          <a:ln w="0">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solidFill>
                <a:schemeClr val="accent4"/>
              </a:solidFill>
            </a:endParaRPr>
          </a:p>
        </p:txBody>
      </p:sp>
      <p:cxnSp>
        <p:nvCxnSpPr>
          <p:cNvPr id="16" name="Straight Connector 15"/>
          <p:cNvCxnSpPr/>
          <p:nvPr/>
        </p:nvCxnSpPr>
        <p:spPr>
          <a:xfrm>
            <a:off x="954741" y="1427482"/>
            <a:ext cx="3667051" cy="258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162939" y="1436085"/>
            <a:ext cx="3087108" cy="17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bject 6"/>
          <p:cNvSpPr/>
          <p:nvPr/>
        </p:nvSpPr>
        <p:spPr>
          <a:xfrm>
            <a:off x="6802195" y="3403174"/>
            <a:ext cx="4278182" cy="2755579"/>
          </a:xfrm>
          <a:prstGeom prst="rect">
            <a:avLst/>
          </a:prstGeom>
          <a:blipFill>
            <a:blip r:embed="rId8" cstate="print"/>
            <a:stretch>
              <a:fillRect/>
            </a:stretch>
          </a:blipFill>
        </p:spPr>
        <p:txBody>
          <a:bodyPr wrap="square" lIns="0" tIns="0" rIns="0" bIns="0" rtlCol="0"/>
          <a:lstStyle/>
          <a:p>
            <a:endParaRPr/>
          </a:p>
        </p:txBody>
      </p:sp>
      <p:sp>
        <p:nvSpPr>
          <p:cNvPr id="12" name="object 7"/>
          <p:cNvSpPr/>
          <p:nvPr/>
        </p:nvSpPr>
        <p:spPr>
          <a:xfrm>
            <a:off x="6802194" y="793376"/>
            <a:ext cx="4278183" cy="2557423"/>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36599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5" name="Picture 21" descr="https://download.unsplash.com/44/E5KMvPp9SsCnqmEGUwAS_2014-08-10%2012.56.40%201.jpg"/>
          <p:cNvPicPr>
            <a:picLocks noChangeAspect="1" noChangeArrowheads="1"/>
          </p:cNvPicPr>
          <p:nvPr/>
        </p:nvPicPr>
        <p:blipFill rotWithShape="1">
          <a:blip r:embed="rId2">
            <a:extLst>
              <a:ext uri="{28A0092B-C50C-407E-A947-70E740481C1C}">
                <a14:useLocalDpi xmlns:a14="http://schemas.microsoft.com/office/drawing/2010/main" val="0"/>
              </a:ext>
            </a:extLst>
          </a:blip>
          <a:srcRect b="15028"/>
          <a:stretch/>
        </p:blipFill>
        <p:spPr bwMode="auto">
          <a:xfrm>
            <a:off x="0" y="0"/>
            <a:ext cx="12198478" cy="6863379"/>
          </a:xfrm>
          <a:prstGeom prst="rect">
            <a:avLst/>
          </a:prstGeom>
          <a:noFill/>
          <a:extLst>
            <a:ext uri="{909E8E84-426E-40DD-AFC4-6F175D3DCCD1}">
              <a14:hiddenFill xmlns:a14="http://schemas.microsoft.com/office/drawing/2010/main">
                <a:solidFill>
                  <a:srgbClr val="FFFFFF"/>
                </a:solidFill>
              </a14:hiddenFill>
            </a:ext>
          </a:extLst>
        </p:spPr>
      </p:pic>
      <p:sp>
        <p:nvSpPr>
          <p:cNvPr id="429" name="TextBox 428"/>
          <p:cNvSpPr txBox="1"/>
          <p:nvPr/>
        </p:nvSpPr>
        <p:spPr>
          <a:xfrm>
            <a:off x="706419" y="416482"/>
            <a:ext cx="10779162" cy="923330"/>
          </a:xfrm>
          <a:prstGeom prst="rect">
            <a:avLst/>
          </a:prstGeom>
          <a:noFill/>
        </p:spPr>
        <p:txBody>
          <a:bodyPr wrap="square" rtlCol="0">
            <a:spAutoFit/>
          </a:bodyPr>
          <a:lstStyle>
            <a:defPPr>
              <a:defRPr lang="en-US"/>
            </a:defPPr>
            <a:lvl1pPr algn="ctr">
              <a:defRPr sz="5400">
                <a:solidFill>
                  <a:schemeClr val="tx1">
                    <a:lumMod val="85000"/>
                    <a:lumOff val="15000"/>
                  </a:schemeClr>
                </a:solidFill>
                <a:latin typeface="Bebas Neue" panose="020B0606020202050201" pitchFamily="34" charset="0"/>
              </a:defRPr>
            </a:lvl1pPr>
          </a:lstStyle>
          <a:p>
            <a:r>
              <a:rPr lang="en-US" dirty="0"/>
              <a:t>Thank for watching within 20 minutes</a:t>
            </a:r>
          </a:p>
        </p:txBody>
      </p:sp>
      <p:sp>
        <p:nvSpPr>
          <p:cNvPr id="428" name="Oval 427"/>
          <p:cNvSpPr/>
          <p:nvPr/>
        </p:nvSpPr>
        <p:spPr>
          <a:xfrm>
            <a:off x="4166637" y="1800861"/>
            <a:ext cx="3858726" cy="3858726"/>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430" y="2556173"/>
            <a:ext cx="2438400" cy="2438400"/>
          </a:xfrm>
          <a:prstGeom prst="rect">
            <a:avLst/>
          </a:prstGeom>
        </p:spPr>
      </p:pic>
    </p:spTree>
    <p:extLst>
      <p:ext uri="{BB962C8B-B14F-4D97-AF65-F5344CB8AC3E}">
        <p14:creationId xmlns:p14="http://schemas.microsoft.com/office/powerpoint/2010/main" val="3976508285"/>
      </p:ext>
    </p:extLst>
  </p:cSld>
  <p:clrMapOvr>
    <a:masterClrMapping/>
  </p:clrMapOvr>
  <p:transition spd="slow" advTm="198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201D3DE-126F-4B7A-A044-E01A97CD8FC9}"/>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1</a:t>
            </a:r>
            <a:endParaRPr lang="en-US" b="1" dirty="0">
              <a:solidFill>
                <a:schemeClr val="bg1"/>
              </a:solidFill>
              <a:latin typeface="Algerian" panose="04020705040A02060702" pitchFamily="82" charset="0"/>
            </a:endParaRPr>
          </a:p>
        </p:txBody>
      </p:sp>
      <p:sp>
        <p:nvSpPr>
          <p:cNvPr id="5" name="TextBox 4">
            <a:extLst>
              <a:ext uri="{FF2B5EF4-FFF2-40B4-BE49-F238E27FC236}">
                <a16:creationId xmlns:a16="http://schemas.microsoft.com/office/drawing/2014/main" id="{EB81DB68-E4CE-4DEA-8253-C87DC06916D3}"/>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Tổng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quan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E4672734-991B-43B3-8129-F2BB5C25757B}"/>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pic>
        <p:nvPicPr>
          <p:cNvPr id="1026" name="Picture 2" descr="Káº¿t quáº£ hÃ¬nh áº£nh cho browser icon">
            <a:extLst>
              <a:ext uri="{FF2B5EF4-FFF2-40B4-BE49-F238E27FC236}">
                <a16:creationId xmlns:a16="http://schemas.microsoft.com/office/drawing/2014/main" id="{5B899807-029D-4AC7-ACCA-E974920D1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112" y="3530625"/>
            <a:ext cx="1624818" cy="1386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server icon">
            <a:extLst>
              <a:ext uri="{FF2B5EF4-FFF2-40B4-BE49-F238E27FC236}">
                <a16:creationId xmlns:a16="http://schemas.microsoft.com/office/drawing/2014/main" id="{DE5C0A64-B0BE-470C-A8C4-D54C4F2DC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163" y="3274312"/>
            <a:ext cx="1899139" cy="18991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37B1CA2-C7C3-48FF-9AC1-859FF4E43B7F}"/>
              </a:ext>
            </a:extLst>
          </p:cNvPr>
          <p:cNvSpPr txBox="1"/>
          <p:nvPr/>
        </p:nvSpPr>
        <p:spPr>
          <a:xfrm>
            <a:off x="2120919" y="1729454"/>
            <a:ext cx="2704440" cy="707886"/>
          </a:xfrm>
          <a:prstGeom prst="rect">
            <a:avLst/>
          </a:prstGeom>
          <a:noFill/>
        </p:spPr>
        <p:txBody>
          <a:bodyPr wrap="square" rtlCol="0">
            <a:spAutoFit/>
          </a:bodyPr>
          <a:lstStyle/>
          <a:p>
            <a:pPr algn="ctr"/>
            <a:r>
              <a:rPr lang="en-US" sz="2000" b="1" dirty="0">
                <a:solidFill>
                  <a:schemeClr val="accent4"/>
                </a:solidFill>
              </a:rPr>
              <a:t>DNS </a:t>
            </a:r>
          </a:p>
          <a:p>
            <a:pPr algn="ctr"/>
            <a:r>
              <a:rPr lang="en-US" sz="2000" b="1" dirty="0">
                <a:solidFill>
                  <a:schemeClr val="accent4"/>
                </a:solidFill>
              </a:rPr>
              <a:t>(Domain Name Server)</a:t>
            </a:r>
          </a:p>
        </p:txBody>
      </p:sp>
      <p:sp>
        <p:nvSpPr>
          <p:cNvPr id="23" name="TextBox 22">
            <a:extLst>
              <a:ext uri="{FF2B5EF4-FFF2-40B4-BE49-F238E27FC236}">
                <a16:creationId xmlns:a16="http://schemas.microsoft.com/office/drawing/2014/main" id="{6AC61A4C-2C67-427F-BD7B-27ECEFBAB2A3}"/>
              </a:ext>
            </a:extLst>
          </p:cNvPr>
          <p:cNvSpPr txBox="1"/>
          <p:nvPr/>
        </p:nvSpPr>
        <p:spPr>
          <a:xfrm>
            <a:off x="3069515" y="1395850"/>
            <a:ext cx="1195754" cy="461665"/>
          </a:xfrm>
          <a:prstGeom prst="rect">
            <a:avLst/>
          </a:prstGeom>
          <a:noFill/>
        </p:spPr>
        <p:txBody>
          <a:bodyPr wrap="square" rtlCol="0">
            <a:spAutoFit/>
          </a:bodyPr>
          <a:lstStyle/>
          <a:p>
            <a:r>
              <a:rPr lang="en-US" sz="2400" b="1" dirty="0">
                <a:solidFill>
                  <a:srgbClr val="FF0000"/>
                </a:solidFill>
              </a:rPr>
              <a:t>Host</a:t>
            </a:r>
          </a:p>
        </p:txBody>
      </p:sp>
      <p:sp>
        <p:nvSpPr>
          <p:cNvPr id="1039" name="Arrow: Curved Down 1038">
            <a:extLst>
              <a:ext uri="{FF2B5EF4-FFF2-40B4-BE49-F238E27FC236}">
                <a16:creationId xmlns:a16="http://schemas.microsoft.com/office/drawing/2014/main" id="{0DA09FE1-21D4-4009-9912-5EDCF5966334}"/>
              </a:ext>
            </a:extLst>
          </p:cNvPr>
          <p:cNvSpPr/>
          <p:nvPr/>
        </p:nvSpPr>
        <p:spPr>
          <a:xfrm>
            <a:off x="3473139" y="3033896"/>
            <a:ext cx="3857606" cy="646331"/>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Arrow: Curved Down 47">
            <a:extLst>
              <a:ext uri="{FF2B5EF4-FFF2-40B4-BE49-F238E27FC236}">
                <a16:creationId xmlns:a16="http://schemas.microsoft.com/office/drawing/2014/main" id="{100A4E15-77CB-4223-9063-E7A5CF6111BB}"/>
              </a:ext>
            </a:extLst>
          </p:cNvPr>
          <p:cNvSpPr/>
          <p:nvPr/>
        </p:nvSpPr>
        <p:spPr>
          <a:xfrm rot="10800000">
            <a:off x="3473140" y="4639781"/>
            <a:ext cx="3857606" cy="646331"/>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A04532E7-EBF9-48AF-925B-BE66E5BDD765}"/>
              </a:ext>
            </a:extLst>
          </p:cNvPr>
          <p:cNvSpPr txBox="1"/>
          <p:nvPr/>
        </p:nvSpPr>
        <p:spPr>
          <a:xfrm>
            <a:off x="1682703" y="4917136"/>
            <a:ext cx="1551325" cy="523220"/>
          </a:xfrm>
          <a:prstGeom prst="rect">
            <a:avLst/>
          </a:prstGeom>
          <a:noFill/>
        </p:spPr>
        <p:txBody>
          <a:bodyPr wrap="square" rtlCol="0">
            <a:spAutoFit/>
          </a:bodyPr>
          <a:lstStyle/>
          <a:p>
            <a:r>
              <a:rPr lang="en-US" sz="2800" b="1" dirty="0"/>
              <a:t>Browser</a:t>
            </a:r>
          </a:p>
        </p:txBody>
      </p:sp>
      <p:sp>
        <p:nvSpPr>
          <p:cNvPr id="1041" name="TextBox 1040">
            <a:extLst>
              <a:ext uri="{FF2B5EF4-FFF2-40B4-BE49-F238E27FC236}">
                <a16:creationId xmlns:a16="http://schemas.microsoft.com/office/drawing/2014/main" id="{4D8924C8-BAB9-49B0-A558-1350060EEE8E}"/>
              </a:ext>
            </a:extLst>
          </p:cNvPr>
          <p:cNvSpPr txBox="1"/>
          <p:nvPr/>
        </p:nvSpPr>
        <p:spPr>
          <a:xfrm>
            <a:off x="37183" y="2461462"/>
            <a:ext cx="4128098" cy="830997"/>
          </a:xfrm>
          <a:prstGeom prst="rect">
            <a:avLst/>
          </a:prstGeom>
          <a:noFill/>
        </p:spPr>
        <p:txBody>
          <a:bodyPr wrap="square" rtlCol="0">
            <a:spAutoFit/>
          </a:bodyPr>
          <a:lstStyle/>
          <a:p>
            <a:r>
              <a:rPr lang="en-US" sz="2400" b="1" dirty="0"/>
              <a:t>TÊN MIỀN </a:t>
            </a:r>
            <a:r>
              <a:rPr lang="en-US" sz="2400" i="1" dirty="0">
                <a:solidFill>
                  <a:schemeClr val="accent5"/>
                </a:solidFill>
              </a:rPr>
              <a:t>https://daxuganktem20gg.com</a:t>
            </a:r>
          </a:p>
        </p:txBody>
      </p:sp>
      <p:sp>
        <p:nvSpPr>
          <p:cNvPr id="1042" name="TextBox 1041">
            <a:extLst>
              <a:ext uri="{FF2B5EF4-FFF2-40B4-BE49-F238E27FC236}">
                <a16:creationId xmlns:a16="http://schemas.microsoft.com/office/drawing/2014/main" id="{1634B245-E9F8-41D6-8601-470AE1B8C977}"/>
              </a:ext>
            </a:extLst>
          </p:cNvPr>
          <p:cNvSpPr txBox="1"/>
          <p:nvPr/>
        </p:nvSpPr>
        <p:spPr>
          <a:xfrm>
            <a:off x="5524774" y="1298651"/>
            <a:ext cx="1505243" cy="1015663"/>
          </a:xfrm>
          <a:prstGeom prst="rect">
            <a:avLst/>
          </a:prstGeom>
          <a:noFill/>
        </p:spPr>
        <p:txBody>
          <a:bodyPr wrap="square" rtlCol="0">
            <a:spAutoFit/>
          </a:bodyPr>
          <a:lstStyle/>
          <a:p>
            <a:pPr algn="ctr"/>
            <a:r>
              <a:rPr lang="en-US" sz="3200" b="1" dirty="0">
                <a:solidFill>
                  <a:schemeClr val="accent2"/>
                </a:solidFill>
              </a:rPr>
              <a:t>IP</a:t>
            </a:r>
            <a:r>
              <a:rPr lang="en-US" sz="2800" b="1" dirty="0"/>
              <a:t>  10.0.5.3</a:t>
            </a:r>
          </a:p>
        </p:txBody>
      </p:sp>
      <p:sp>
        <p:nvSpPr>
          <p:cNvPr id="1043" name="TextBox 1042">
            <a:extLst>
              <a:ext uri="{FF2B5EF4-FFF2-40B4-BE49-F238E27FC236}">
                <a16:creationId xmlns:a16="http://schemas.microsoft.com/office/drawing/2014/main" id="{EC87F2E1-D39F-4F9D-B118-29D0914DE88A}"/>
              </a:ext>
            </a:extLst>
          </p:cNvPr>
          <p:cNvSpPr txBox="1"/>
          <p:nvPr/>
        </p:nvSpPr>
        <p:spPr>
          <a:xfrm>
            <a:off x="8346029" y="5173451"/>
            <a:ext cx="1223889" cy="523220"/>
          </a:xfrm>
          <a:prstGeom prst="rect">
            <a:avLst/>
          </a:prstGeom>
          <a:noFill/>
        </p:spPr>
        <p:txBody>
          <a:bodyPr wrap="square" rtlCol="0">
            <a:spAutoFit/>
          </a:bodyPr>
          <a:lstStyle/>
          <a:p>
            <a:r>
              <a:rPr lang="en-US" sz="2800" b="1" dirty="0"/>
              <a:t>Server</a:t>
            </a:r>
          </a:p>
        </p:txBody>
      </p:sp>
      <p:sp>
        <p:nvSpPr>
          <p:cNvPr id="1044" name="TextBox 1043">
            <a:extLst>
              <a:ext uri="{FF2B5EF4-FFF2-40B4-BE49-F238E27FC236}">
                <a16:creationId xmlns:a16="http://schemas.microsoft.com/office/drawing/2014/main" id="{CAEE734B-EB52-4213-9FF0-00B457973C3F}"/>
              </a:ext>
            </a:extLst>
          </p:cNvPr>
          <p:cNvSpPr txBox="1"/>
          <p:nvPr/>
        </p:nvSpPr>
        <p:spPr>
          <a:xfrm>
            <a:off x="4611625" y="2612592"/>
            <a:ext cx="1790445" cy="400110"/>
          </a:xfrm>
          <a:prstGeom prst="rect">
            <a:avLst/>
          </a:prstGeom>
          <a:noFill/>
        </p:spPr>
        <p:txBody>
          <a:bodyPr wrap="square" rtlCol="0">
            <a:spAutoFit/>
          </a:bodyPr>
          <a:lstStyle/>
          <a:p>
            <a:r>
              <a:rPr lang="en-US" sz="2000" b="1" dirty="0"/>
              <a:t>HTTP request</a:t>
            </a:r>
          </a:p>
        </p:txBody>
      </p:sp>
      <p:sp>
        <p:nvSpPr>
          <p:cNvPr id="1045" name="TextBox 1044">
            <a:extLst>
              <a:ext uri="{FF2B5EF4-FFF2-40B4-BE49-F238E27FC236}">
                <a16:creationId xmlns:a16="http://schemas.microsoft.com/office/drawing/2014/main" id="{14DA7C49-BC62-4BC0-A734-9CA732CD309D}"/>
              </a:ext>
            </a:extLst>
          </p:cNvPr>
          <p:cNvSpPr txBox="1"/>
          <p:nvPr/>
        </p:nvSpPr>
        <p:spPr>
          <a:xfrm>
            <a:off x="4556264" y="5375034"/>
            <a:ext cx="1899139" cy="400110"/>
          </a:xfrm>
          <a:prstGeom prst="rect">
            <a:avLst/>
          </a:prstGeom>
          <a:noFill/>
        </p:spPr>
        <p:txBody>
          <a:bodyPr wrap="square" rtlCol="0">
            <a:spAutoFit/>
          </a:bodyPr>
          <a:lstStyle/>
          <a:p>
            <a:r>
              <a:rPr lang="en-US" sz="2000" b="1" dirty="0"/>
              <a:t>HTML response</a:t>
            </a:r>
          </a:p>
        </p:txBody>
      </p:sp>
      <p:sp>
        <p:nvSpPr>
          <p:cNvPr id="1047" name="Arrow: Right 1046">
            <a:extLst>
              <a:ext uri="{FF2B5EF4-FFF2-40B4-BE49-F238E27FC236}">
                <a16:creationId xmlns:a16="http://schemas.microsoft.com/office/drawing/2014/main" id="{2C46BA87-B18C-474F-9A9B-8BFBC2F3AA5B}"/>
              </a:ext>
            </a:extLst>
          </p:cNvPr>
          <p:cNvSpPr/>
          <p:nvPr/>
        </p:nvSpPr>
        <p:spPr>
          <a:xfrm>
            <a:off x="4600915" y="1589236"/>
            <a:ext cx="904918" cy="230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TextBox 1047">
            <a:extLst>
              <a:ext uri="{FF2B5EF4-FFF2-40B4-BE49-F238E27FC236}">
                <a16:creationId xmlns:a16="http://schemas.microsoft.com/office/drawing/2014/main" id="{4777750D-369E-4768-B0D8-0A3E91620665}"/>
              </a:ext>
            </a:extLst>
          </p:cNvPr>
          <p:cNvSpPr txBox="1"/>
          <p:nvPr/>
        </p:nvSpPr>
        <p:spPr>
          <a:xfrm>
            <a:off x="9986533" y="3377184"/>
            <a:ext cx="1790445" cy="461665"/>
          </a:xfrm>
          <a:prstGeom prst="rect">
            <a:avLst/>
          </a:prstGeom>
          <a:noFill/>
        </p:spPr>
        <p:txBody>
          <a:bodyPr wrap="square" rtlCol="0">
            <a:spAutoFit/>
          </a:bodyPr>
          <a:lstStyle/>
          <a:p>
            <a:r>
              <a:rPr lang="en-US" sz="2400" b="1" dirty="0" err="1">
                <a:solidFill>
                  <a:srgbClr val="FF0000"/>
                </a:solidFill>
              </a:rPr>
              <a:t>Mã</a:t>
            </a:r>
            <a:r>
              <a:rPr lang="en-US" sz="2400" b="1" dirty="0">
                <a:solidFill>
                  <a:srgbClr val="FF0000"/>
                </a:solidFill>
              </a:rPr>
              <a:t> </a:t>
            </a:r>
            <a:r>
              <a:rPr lang="en-US" sz="2400" b="1" dirty="0" err="1">
                <a:solidFill>
                  <a:srgbClr val="FF0000"/>
                </a:solidFill>
              </a:rPr>
              <a:t>nguồn</a:t>
            </a:r>
            <a:endParaRPr lang="en-US" sz="2400" b="1" dirty="0">
              <a:solidFill>
                <a:srgbClr val="FF0000"/>
              </a:solidFill>
            </a:endParaRPr>
          </a:p>
        </p:txBody>
      </p:sp>
      <p:sp>
        <p:nvSpPr>
          <p:cNvPr id="1049" name="TextBox 1048">
            <a:extLst>
              <a:ext uri="{FF2B5EF4-FFF2-40B4-BE49-F238E27FC236}">
                <a16:creationId xmlns:a16="http://schemas.microsoft.com/office/drawing/2014/main" id="{2CD53430-CF0E-42CF-909B-04E0AB1DBB3E}"/>
              </a:ext>
            </a:extLst>
          </p:cNvPr>
          <p:cNvSpPr txBox="1"/>
          <p:nvPr/>
        </p:nvSpPr>
        <p:spPr>
          <a:xfrm>
            <a:off x="9996771" y="3838849"/>
            <a:ext cx="1420837" cy="461665"/>
          </a:xfrm>
          <a:prstGeom prst="rect">
            <a:avLst/>
          </a:prstGeom>
          <a:noFill/>
        </p:spPr>
        <p:txBody>
          <a:bodyPr wrap="square" rtlCol="0">
            <a:spAutoFit/>
          </a:bodyPr>
          <a:lstStyle/>
          <a:p>
            <a:r>
              <a:rPr lang="en-US" sz="2400" b="1" dirty="0"/>
              <a:t>CSDL</a:t>
            </a:r>
          </a:p>
        </p:txBody>
      </p:sp>
      <p:sp>
        <p:nvSpPr>
          <p:cNvPr id="1050" name="TextBox 1049">
            <a:extLst>
              <a:ext uri="{FF2B5EF4-FFF2-40B4-BE49-F238E27FC236}">
                <a16:creationId xmlns:a16="http://schemas.microsoft.com/office/drawing/2014/main" id="{7AE498AC-3EBD-4FD1-AD4D-EE1325EA7582}"/>
              </a:ext>
            </a:extLst>
          </p:cNvPr>
          <p:cNvSpPr txBox="1"/>
          <p:nvPr/>
        </p:nvSpPr>
        <p:spPr>
          <a:xfrm>
            <a:off x="10030901" y="4223880"/>
            <a:ext cx="1899139" cy="1569660"/>
          </a:xfrm>
          <a:prstGeom prst="rect">
            <a:avLst/>
          </a:prstGeom>
          <a:noFill/>
        </p:spPr>
        <p:txBody>
          <a:bodyPr wrap="square" rtlCol="0">
            <a:spAutoFit/>
          </a:bodyPr>
          <a:lstStyle/>
          <a:p>
            <a:r>
              <a:rPr lang="en-US" sz="2400" b="1" dirty="0" err="1"/>
              <a:t>Hình</a:t>
            </a:r>
            <a:r>
              <a:rPr lang="en-US" sz="2400" b="1" dirty="0"/>
              <a:t> </a:t>
            </a:r>
            <a:r>
              <a:rPr lang="en-US" sz="2400" b="1" dirty="0" err="1"/>
              <a:t>ảnh</a:t>
            </a:r>
            <a:r>
              <a:rPr lang="en-US" sz="2400" b="1" dirty="0"/>
              <a:t>, </a:t>
            </a:r>
            <a:r>
              <a:rPr lang="en-US" sz="2400" b="1" dirty="0" err="1"/>
              <a:t>âm</a:t>
            </a:r>
            <a:r>
              <a:rPr lang="en-US" sz="2400" b="1" dirty="0"/>
              <a:t> </a:t>
            </a:r>
            <a:r>
              <a:rPr lang="en-US" sz="2400" b="1" dirty="0" err="1"/>
              <a:t>thanh</a:t>
            </a:r>
            <a:r>
              <a:rPr lang="en-US" sz="2400" b="1" dirty="0"/>
              <a:t> </a:t>
            </a:r>
            <a:r>
              <a:rPr lang="en-US" sz="2400" b="1" dirty="0" err="1"/>
              <a:t>và</a:t>
            </a:r>
            <a:r>
              <a:rPr lang="en-US" sz="2400" b="1" dirty="0"/>
              <a:t> </a:t>
            </a:r>
            <a:r>
              <a:rPr lang="en-US" sz="2400" b="1" dirty="0" err="1"/>
              <a:t>mọi</a:t>
            </a:r>
            <a:r>
              <a:rPr lang="en-US" sz="2400" b="1" dirty="0"/>
              <a:t> </a:t>
            </a:r>
            <a:r>
              <a:rPr lang="en-US" sz="2400" b="1" dirty="0" err="1"/>
              <a:t>thứ</a:t>
            </a:r>
            <a:r>
              <a:rPr lang="en-US" sz="2400" b="1" dirty="0"/>
              <a:t> </a:t>
            </a:r>
            <a:r>
              <a:rPr lang="en-US" sz="2400" b="1" dirty="0" err="1"/>
              <a:t>khác</a:t>
            </a:r>
            <a:r>
              <a:rPr lang="en-US" sz="2400" b="1" dirty="0"/>
              <a:t> </a:t>
            </a:r>
            <a:r>
              <a:rPr lang="en-US" sz="2400" b="1" dirty="0" err="1"/>
              <a:t>của</a:t>
            </a:r>
            <a:r>
              <a:rPr lang="en-US" sz="2400" b="1" dirty="0"/>
              <a:t> website</a:t>
            </a:r>
          </a:p>
        </p:txBody>
      </p:sp>
      <p:sp>
        <p:nvSpPr>
          <p:cNvPr id="1052" name="Speech Bubble: Oval 1051">
            <a:extLst>
              <a:ext uri="{FF2B5EF4-FFF2-40B4-BE49-F238E27FC236}">
                <a16:creationId xmlns:a16="http://schemas.microsoft.com/office/drawing/2014/main" id="{74A92DF4-96B7-49D0-A717-339EF7EA6C1A}"/>
              </a:ext>
            </a:extLst>
          </p:cNvPr>
          <p:cNvSpPr/>
          <p:nvPr/>
        </p:nvSpPr>
        <p:spPr>
          <a:xfrm>
            <a:off x="9184572" y="1641625"/>
            <a:ext cx="2141348" cy="1371077"/>
          </a:xfrm>
          <a:prstGeom prst="wedgeEllipseCallout">
            <a:avLst>
              <a:gd name="adj1" fmla="val 27222"/>
              <a:gd name="adj2" fmla="val 745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cs typeface="Arial" panose="020B0604020202020204" pitchFamily="34" charset="0"/>
              </a:rPr>
              <a:t>Java, php, </a:t>
            </a:r>
            <a:r>
              <a:rPr lang="en-US" sz="2000" b="1" dirty="0" err="1">
                <a:solidFill>
                  <a:srgbClr val="FF0000"/>
                </a:solidFill>
                <a:cs typeface="Arial" panose="020B0604020202020204" pitchFamily="34" charset="0"/>
              </a:rPr>
              <a:t>js</a:t>
            </a:r>
            <a:r>
              <a:rPr lang="en-US" sz="2000" b="1" dirty="0">
                <a:solidFill>
                  <a:srgbClr val="FF0000"/>
                </a:solidFill>
                <a:cs typeface="Arial" panose="020B0604020202020204" pitchFamily="34" charset="0"/>
              </a:rPr>
              <a:t>, python…</a:t>
            </a:r>
            <a:endParaRPr lang="en-US" sz="2000" b="1" dirty="0">
              <a:solidFill>
                <a:srgbClr val="FF0000"/>
              </a:solidFill>
            </a:endParaRPr>
          </a:p>
        </p:txBody>
      </p:sp>
    </p:spTree>
    <p:extLst>
      <p:ext uri="{BB962C8B-B14F-4D97-AF65-F5344CB8AC3E}">
        <p14:creationId xmlns:p14="http://schemas.microsoft.com/office/powerpoint/2010/main" val="10411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0"/>
                                        </p:tgtEl>
                                        <p:attrNameLst>
                                          <p:attrName>style.visibility</p:attrName>
                                        </p:attrNameLst>
                                      </p:cBhvr>
                                      <p:to>
                                        <p:strVal val="visible"/>
                                      </p:to>
                                    </p:set>
                                    <p:animEffect transition="in" filter="fade">
                                      <p:cBhvr>
                                        <p:cTn id="10" dur="500"/>
                                        <p:tgtEl>
                                          <p:spTgt spid="10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41"/>
                                        </p:tgtEl>
                                        <p:attrNameLst>
                                          <p:attrName>style.visibility</p:attrName>
                                        </p:attrNameLst>
                                      </p:cBhvr>
                                      <p:to>
                                        <p:strVal val="visible"/>
                                      </p:to>
                                    </p:set>
                                    <p:animEffect transition="in" filter="wipe(left)">
                                      <p:cBhvr>
                                        <p:cTn id="15" dur="500"/>
                                        <p:tgtEl>
                                          <p:spTgt spid="10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47"/>
                                        </p:tgtEl>
                                        <p:attrNameLst>
                                          <p:attrName>style.visibility</p:attrName>
                                        </p:attrNameLst>
                                      </p:cBhvr>
                                      <p:to>
                                        <p:strVal val="visible"/>
                                      </p:to>
                                    </p:set>
                                    <p:animEffect transition="in" filter="wipe(left)">
                                      <p:cBhvr>
                                        <p:cTn id="28" dur="500"/>
                                        <p:tgtEl>
                                          <p:spTgt spid="104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42"/>
                                        </p:tgtEl>
                                        <p:attrNameLst>
                                          <p:attrName>style.visibility</p:attrName>
                                        </p:attrNameLst>
                                      </p:cBhvr>
                                      <p:to>
                                        <p:strVal val="visible"/>
                                      </p:to>
                                    </p:set>
                                    <p:animEffect transition="in" filter="fade">
                                      <p:cBhvr>
                                        <p:cTn id="32" dur="500"/>
                                        <p:tgtEl>
                                          <p:spTgt spid="10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3"/>
                                        </p:tgtEl>
                                        <p:attrNameLst>
                                          <p:attrName>style.visibility</p:attrName>
                                        </p:attrNameLst>
                                      </p:cBhvr>
                                      <p:to>
                                        <p:strVal val="visible"/>
                                      </p:to>
                                    </p:set>
                                    <p:animEffect transition="in" filter="fade">
                                      <p:cBhvr>
                                        <p:cTn id="40" dur="500"/>
                                        <p:tgtEl>
                                          <p:spTgt spid="10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39"/>
                                        </p:tgtEl>
                                        <p:attrNameLst>
                                          <p:attrName>style.visibility</p:attrName>
                                        </p:attrNameLst>
                                      </p:cBhvr>
                                      <p:to>
                                        <p:strVal val="visible"/>
                                      </p:to>
                                    </p:set>
                                    <p:animEffect transition="in" filter="wipe(left)">
                                      <p:cBhvr>
                                        <p:cTn id="45" dur="500"/>
                                        <p:tgtEl>
                                          <p:spTgt spid="103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44"/>
                                        </p:tgtEl>
                                        <p:attrNameLst>
                                          <p:attrName>style.visibility</p:attrName>
                                        </p:attrNameLst>
                                      </p:cBhvr>
                                      <p:to>
                                        <p:strVal val="visible"/>
                                      </p:to>
                                    </p:set>
                                    <p:animEffect transition="in" filter="wipe(left)">
                                      <p:cBhvr>
                                        <p:cTn id="48" dur="500"/>
                                        <p:tgtEl>
                                          <p:spTgt spid="104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right)">
                                      <p:cBhvr>
                                        <p:cTn id="53" dur="500"/>
                                        <p:tgtEl>
                                          <p:spTgt spid="4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045"/>
                                        </p:tgtEl>
                                        <p:attrNameLst>
                                          <p:attrName>style.visibility</p:attrName>
                                        </p:attrNameLst>
                                      </p:cBhvr>
                                      <p:to>
                                        <p:strVal val="visible"/>
                                      </p:to>
                                    </p:set>
                                    <p:animEffect transition="in" filter="wipe(right)">
                                      <p:cBhvr>
                                        <p:cTn id="56" dur="500"/>
                                        <p:tgtEl>
                                          <p:spTgt spid="10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48"/>
                                        </p:tgtEl>
                                        <p:attrNameLst>
                                          <p:attrName>style.visibility</p:attrName>
                                        </p:attrNameLst>
                                      </p:cBhvr>
                                      <p:to>
                                        <p:strVal val="visible"/>
                                      </p:to>
                                    </p:set>
                                    <p:animEffect transition="in" filter="fade">
                                      <p:cBhvr>
                                        <p:cTn id="61" dur="500"/>
                                        <p:tgtEl>
                                          <p:spTgt spid="1048"/>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049"/>
                                        </p:tgtEl>
                                        <p:attrNameLst>
                                          <p:attrName>style.visibility</p:attrName>
                                        </p:attrNameLst>
                                      </p:cBhvr>
                                      <p:to>
                                        <p:strVal val="visible"/>
                                      </p:to>
                                    </p:set>
                                    <p:animEffect transition="in" filter="fade">
                                      <p:cBhvr>
                                        <p:cTn id="65" dur="500"/>
                                        <p:tgtEl>
                                          <p:spTgt spid="1049"/>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1050"/>
                                        </p:tgtEl>
                                        <p:attrNameLst>
                                          <p:attrName>style.visibility</p:attrName>
                                        </p:attrNameLst>
                                      </p:cBhvr>
                                      <p:to>
                                        <p:strVal val="visible"/>
                                      </p:to>
                                    </p:set>
                                    <p:animEffect transition="in" filter="fade">
                                      <p:cBhvr>
                                        <p:cTn id="69" dur="500"/>
                                        <p:tgtEl>
                                          <p:spTgt spid="10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52"/>
                                        </p:tgtEl>
                                        <p:attrNameLst>
                                          <p:attrName>style.visibility</p:attrName>
                                        </p:attrNameLst>
                                      </p:cBhvr>
                                      <p:to>
                                        <p:strVal val="visible"/>
                                      </p:to>
                                    </p:set>
                                    <p:animEffect transition="in" filter="fade">
                                      <p:cBhvr>
                                        <p:cTn id="74" dur="500"/>
                                        <p:tgtEl>
                                          <p:spTgt spid="1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039" grpId="0" animBg="1"/>
      <p:bldP spid="48" grpId="0" animBg="1"/>
      <p:bldP spid="1040" grpId="0"/>
      <p:bldP spid="1041" grpId="0"/>
      <p:bldP spid="1042" grpId="0"/>
      <p:bldP spid="1043" grpId="0"/>
      <p:bldP spid="1044" grpId="0"/>
      <p:bldP spid="1045" grpId="0"/>
      <p:bldP spid="1047" grpId="0" animBg="1"/>
      <p:bldP spid="1048" grpId="0"/>
      <p:bldP spid="1049" grpId="0"/>
      <p:bldP spid="1050" grpId="0"/>
      <p:bldP spid="10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B3D140A8-F8F3-4503-9ED1-6009A60F7A78}"/>
              </a:ext>
            </a:extLst>
          </p:cNvPr>
          <p:cNvSpPr/>
          <p:nvPr/>
        </p:nvSpPr>
        <p:spPr>
          <a:xfrm>
            <a:off x="9881740" y="-151315"/>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9" name="Shape 139">
            <a:extLst>
              <a:ext uri="{FF2B5EF4-FFF2-40B4-BE49-F238E27FC236}">
                <a16:creationId xmlns:a16="http://schemas.microsoft.com/office/drawing/2014/main" id="{474232EA-A2A4-4F4E-8BA5-AAB89F77E856}"/>
              </a:ext>
            </a:extLst>
          </p:cNvPr>
          <p:cNvSpPr/>
          <p:nvPr/>
        </p:nvSpPr>
        <p:spPr>
          <a:xfrm>
            <a:off x="-1262160" y="2972461"/>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p>
        </p:txBody>
      </p:sp>
      <p:sp>
        <p:nvSpPr>
          <p:cNvPr id="10" name="Shape 145">
            <a:extLst>
              <a:ext uri="{FF2B5EF4-FFF2-40B4-BE49-F238E27FC236}">
                <a16:creationId xmlns:a16="http://schemas.microsoft.com/office/drawing/2014/main" id="{F42F9E55-926F-412C-90EC-9D8EBC4D3213}"/>
              </a:ext>
            </a:extLst>
          </p:cNvPr>
          <p:cNvSpPr/>
          <p:nvPr/>
        </p:nvSpPr>
        <p:spPr>
          <a:xfrm rot="10800000">
            <a:off x="1437957" y="4116217"/>
            <a:ext cx="567106" cy="56542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11" name="Shape 150">
            <a:extLst>
              <a:ext uri="{FF2B5EF4-FFF2-40B4-BE49-F238E27FC236}">
                <a16:creationId xmlns:a16="http://schemas.microsoft.com/office/drawing/2014/main" id="{0F35CE65-983A-4077-BE8F-D2A98E75D694}"/>
              </a:ext>
            </a:extLst>
          </p:cNvPr>
          <p:cNvSpPr/>
          <p:nvPr/>
        </p:nvSpPr>
        <p:spPr>
          <a:xfrm>
            <a:off x="12561096" y="1340910"/>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12" name="Shape 151">
            <a:extLst>
              <a:ext uri="{FF2B5EF4-FFF2-40B4-BE49-F238E27FC236}">
                <a16:creationId xmlns:a16="http://schemas.microsoft.com/office/drawing/2014/main" id="{9C766890-A5AB-4581-8B95-A63FB2237121}"/>
              </a:ext>
            </a:extLst>
          </p:cNvPr>
          <p:cNvSpPr/>
          <p:nvPr/>
        </p:nvSpPr>
        <p:spPr>
          <a:xfrm>
            <a:off x="12081999" y="5848557"/>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13" name="Shape 139">
            <a:extLst>
              <a:ext uri="{FF2B5EF4-FFF2-40B4-BE49-F238E27FC236}">
                <a16:creationId xmlns:a16="http://schemas.microsoft.com/office/drawing/2014/main" id="{4300359B-9BE8-4186-BD9D-E9DE1E36A133}"/>
              </a:ext>
            </a:extLst>
          </p:cNvPr>
          <p:cNvSpPr/>
          <p:nvPr/>
        </p:nvSpPr>
        <p:spPr>
          <a:xfrm rot="10800000">
            <a:off x="10903290" y="-362718"/>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p>
        </p:txBody>
      </p:sp>
      <p:sp>
        <p:nvSpPr>
          <p:cNvPr id="14" name="Shape 141">
            <a:extLst>
              <a:ext uri="{FF2B5EF4-FFF2-40B4-BE49-F238E27FC236}">
                <a16:creationId xmlns:a16="http://schemas.microsoft.com/office/drawing/2014/main" id="{9A93FC42-5B44-4E59-8605-0220A82BB61B}"/>
              </a:ext>
            </a:extLst>
          </p:cNvPr>
          <p:cNvSpPr/>
          <p:nvPr/>
        </p:nvSpPr>
        <p:spPr>
          <a:xfrm>
            <a:off x="1451921" y="1075019"/>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15" name="Shape 143">
            <a:extLst>
              <a:ext uri="{FF2B5EF4-FFF2-40B4-BE49-F238E27FC236}">
                <a16:creationId xmlns:a16="http://schemas.microsoft.com/office/drawing/2014/main" id="{6B96C0E8-FA35-4033-AE93-5FE1895ABACA}"/>
              </a:ext>
            </a:extLst>
          </p:cNvPr>
          <p:cNvSpPr/>
          <p:nvPr/>
        </p:nvSpPr>
        <p:spPr>
          <a:xfrm rot="10800000">
            <a:off x="271717" y="-159303"/>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16" name="Shape 151">
            <a:extLst>
              <a:ext uri="{FF2B5EF4-FFF2-40B4-BE49-F238E27FC236}">
                <a16:creationId xmlns:a16="http://schemas.microsoft.com/office/drawing/2014/main" id="{B62FE855-9CE4-4F7B-A7D3-86F49D4B2104}"/>
              </a:ext>
            </a:extLst>
          </p:cNvPr>
          <p:cNvSpPr/>
          <p:nvPr/>
        </p:nvSpPr>
        <p:spPr>
          <a:xfrm>
            <a:off x="10498535" y="5809632"/>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lc="http://schemas.openxmlformats.org/drawingml/2006/lockedCanvas" xmlns="" xmlns:ma14="http://schemas.microsoft.com/office/mac/drawingml/2011/main" val="1"/>
            </a:ext>
          </a:extLst>
        </p:spPr>
        <p:txBody>
          <a:bodyPr lIns="25400" tIns="25400" rIns="25400" bIns="254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600"/>
              <a:t>  </a:t>
            </a:r>
          </a:p>
        </p:txBody>
      </p:sp>
      <p:sp>
        <p:nvSpPr>
          <p:cNvPr id="7" name="TextBox 6">
            <a:extLst>
              <a:ext uri="{FF2B5EF4-FFF2-40B4-BE49-F238E27FC236}">
                <a16:creationId xmlns:a16="http://schemas.microsoft.com/office/drawing/2014/main" id="{117EDBBE-6036-440C-B829-DD76553ADB5A}"/>
              </a:ext>
            </a:extLst>
          </p:cNvPr>
          <p:cNvSpPr txBox="1"/>
          <p:nvPr/>
        </p:nvSpPr>
        <p:spPr>
          <a:xfrm>
            <a:off x="1810010" y="2074100"/>
            <a:ext cx="6884285" cy="2554545"/>
          </a:xfrm>
          <a:prstGeom prst="rect">
            <a:avLst/>
          </a:prstGeom>
          <a:noFill/>
        </p:spPr>
        <p:txBody>
          <a:bodyPr wrap="square" rtlCol="0">
            <a:spAutoFit/>
          </a:bodyPr>
          <a:lstStyle/>
          <a:p>
            <a:r>
              <a:rPr lang="en-US" sz="3200" b="1" dirty="0">
                <a:solidFill>
                  <a:srgbClr val="FF0000"/>
                </a:solidFill>
              </a:rPr>
              <a:t>Java web</a:t>
            </a:r>
            <a:r>
              <a:rPr lang="en-US" sz="3200" dirty="0">
                <a:solidFill>
                  <a:srgbClr val="FF0000"/>
                </a:solidFill>
              </a:rPr>
              <a:t> là  website viết bằng ngôn ngữ lập trình Java</a:t>
            </a:r>
          </a:p>
          <a:p>
            <a:r>
              <a:rPr lang="en-US" sz="3200" dirty="0">
                <a:solidFill>
                  <a:srgbClr val="FF0000"/>
                </a:solidFill>
                <a:latin typeface="Arial" panose="020B0604020202020204" pitchFamily="34" charset="0"/>
                <a:cs typeface="Arial" panose="020B0604020202020204" pitchFamily="34" charset="0"/>
              </a:rPr>
              <a:t>+Hai công nghệ dùng : </a:t>
            </a:r>
            <a:r>
              <a:rPr lang="en-US" sz="3200" dirty="0">
                <a:solidFill>
                  <a:srgbClr val="FF0000"/>
                </a:solidFill>
                <a:latin typeface="Source Sans Pro Light" panose="020B0403030403020204" pitchFamily="34" charset="-18"/>
              </a:rPr>
              <a:t>SERVELET+JSP</a:t>
            </a:r>
          </a:p>
          <a:p>
            <a:r>
              <a:rPr lang="en-US" sz="3200" dirty="0">
                <a:solidFill>
                  <a:srgbClr val="FF0000"/>
                </a:solidFill>
                <a:latin typeface="Source Sans Pro Light" panose="020B0403030403020204" pitchFamily="34" charset="-18"/>
              </a:rPr>
              <a:t>+xử lí front end: jsp+html</a:t>
            </a:r>
          </a:p>
          <a:p>
            <a:r>
              <a:rPr lang="en-US" sz="3200" dirty="0">
                <a:solidFill>
                  <a:srgbClr val="FF0000"/>
                </a:solidFill>
                <a:latin typeface="Source Sans Pro Light" panose="020B0403030403020204" pitchFamily="34" charset="-18"/>
              </a:rPr>
              <a:t>+xử lí back end: jsp/</a:t>
            </a:r>
            <a:r>
              <a:rPr lang="en-US" sz="3200" dirty="0" err="1">
                <a:solidFill>
                  <a:srgbClr val="FF0000"/>
                </a:solidFill>
                <a:latin typeface="Source Sans Pro Light" panose="020B0403030403020204" pitchFamily="34" charset="-18"/>
              </a:rPr>
              <a:t>sevelet</a:t>
            </a:r>
            <a:endParaRPr lang="en-US" sz="3200" dirty="0">
              <a:solidFill>
                <a:srgbClr val="FF0000"/>
              </a:solidFill>
              <a:latin typeface="Source Sans Pro Light" panose="020B0403030403020204" pitchFamily="34" charset="-18"/>
            </a:endParaRPr>
          </a:p>
        </p:txBody>
      </p:sp>
      <p:sp>
        <p:nvSpPr>
          <p:cNvPr id="17" name="Oval 16">
            <a:extLst>
              <a:ext uri="{FF2B5EF4-FFF2-40B4-BE49-F238E27FC236}">
                <a16:creationId xmlns:a16="http://schemas.microsoft.com/office/drawing/2014/main" id="{0C0D0561-0FB2-4BE7-A9C9-FDA33AC3CF39}"/>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1</a:t>
            </a:r>
            <a:endParaRPr lang="en-US" b="1" dirty="0">
              <a:solidFill>
                <a:schemeClr val="bg1"/>
              </a:solidFill>
              <a:latin typeface="Algerian" panose="04020705040A02060702" pitchFamily="82" charset="0"/>
            </a:endParaRPr>
          </a:p>
        </p:txBody>
      </p:sp>
      <p:sp>
        <p:nvSpPr>
          <p:cNvPr id="18" name="TextBox 17">
            <a:extLst>
              <a:ext uri="{FF2B5EF4-FFF2-40B4-BE49-F238E27FC236}">
                <a16:creationId xmlns:a16="http://schemas.microsoft.com/office/drawing/2014/main" id="{58823B07-0B56-4C98-8018-6941752DA0EF}"/>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Tổng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quan</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91809237-0244-4542-9C3F-B1745351F152}"/>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284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A96B8A-70B3-4449-8B01-4D4CE75D3751}"/>
              </a:ext>
            </a:extLst>
          </p:cNvPr>
          <p:cNvSpPr txBox="1">
            <a:spLocks/>
          </p:cNvSpPr>
          <p:nvPr/>
        </p:nvSpPr>
        <p:spPr>
          <a:xfrm>
            <a:off x="1715019" y="1591565"/>
            <a:ext cx="4520889" cy="1157048"/>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marL="342900" indent="-342900">
              <a:lnSpc>
                <a:spcPts val="4000"/>
              </a:lnSpc>
              <a:buFont typeface="Wingdings" panose="05000000000000000000" pitchFamily="2" charset="2"/>
              <a:buChar char="§"/>
            </a:pPr>
            <a:r>
              <a:rPr lang="en-US" dirty="0"/>
              <a:t> Công nghệ tạo  Java  Web Sever</a:t>
            </a:r>
          </a:p>
        </p:txBody>
      </p:sp>
      <p:sp>
        <p:nvSpPr>
          <p:cNvPr id="8" name="Title 1">
            <a:extLst>
              <a:ext uri="{FF2B5EF4-FFF2-40B4-BE49-F238E27FC236}">
                <a16:creationId xmlns:a16="http://schemas.microsoft.com/office/drawing/2014/main" id="{3D618193-D2CF-4007-814C-43BB77815C75}"/>
              </a:ext>
            </a:extLst>
          </p:cNvPr>
          <p:cNvSpPr txBox="1">
            <a:spLocks/>
          </p:cNvSpPr>
          <p:nvPr/>
        </p:nvSpPr>
        <p:spPr>
          <a:xfrm>
            <a:off x="1715019" y="1952253"/>
            <a:ext cx="3847419" cy="2035982"/>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marL="342900" indent="-342900">
              <a:lnSpc>
                <a:spcPts val="4000"/>
              </a:lnSpc>
              <a:buFont typeface="Wingdings" panose="05000000000000000000" pitchFamily="2" charset="2"/>
              <a:buChar char="§"/>
            </a:pPr>
            <a:r>
              <a:rPr lang="en-US" dirty="0"/>
              <a:t> JAVA+ nội dung HTML, XML hay một số </a:t>
            </a:r>
            <a:r>
              <a:rPr lang="en-US" dirty="0" err="1"/>
              <a:t>định</a:t>
            </a:r>
            <a:r>
              <a:rPr lang="en-US" dirty="0"/>
              <a:t> </a:t>
            </a:r>
            <a:r>
              <a:rPr lang="en-US" dirty="0" err="1"/>
              <a:t>dạng</a:t>
            </a:r>
            <a:r>
              <a:rPr lang="en-US" dirty="0"/>
              <a:t> </a:t>
            </a:r>
          </a:p>
          <a:p>
            <a:pPr>
              <a:lnSpc>
                <a:spcPts val="4000"/>
              </a:lnSpc>
            </a:pPr>
            <a:r>
              <a:rPr lang="en-US" dirty="0"/>
              <a:t>=&gt; Trang web sinh động hơn. </a:t>
            </a:r>
            <a:endParaRPr lang="en-US" dirty="0">
              <a:solidFill>
                <a:schemeClr val="bg1">
                  <a:lumMod val="50000"/>
                </a:schemeClr>
              </a:solidFill>
              <a:latin typeface="Source Sans Pro Light" panose="020B0403030403020204" pitchFamily="34" charset="-18"/>
            </a:endParaRPr>
          </a:p>
        </p:txBody>
      </p:sp>
      <p:sp>
        <p:nvSpPr>
          <p:cNvPr id="9" name="Title 1">
            <a:extLst>
              <a:ext uri="{FF2B5EF4-FFF2-40B4-BE49-F238E27FC236}">
                <a16:creationId xmlns:a16="http://schemas.microsoft.com/office/drawing/2014/main" id="{CF52F32D-F519-4DBC-8822-6CD601CF0583}"/>
              </a:ext>
            </a:extLst>
          </p:cNvPr>
          <p:cNvSpPr txBox="1">
            <a:spLocks/>
          </p:cNvSpPr>
          <p:nvPr/>
        </p:nvSpPr>
        <p:spPr>
          <a:xfrm>
            <a:off x="1715018" y="3429000"/>
            <a:ext cx="3847419" cy="740926"/>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marL="342900" indent="-342900">
              <a:lnSpc>
                <a:spcPts val="4000"/>
              </a:lnSpc>
              <a:buFont typeface="Wingdings" panose="05000000000000000000" pitchFamily="2" charset="2"/>
              <a:buChar char="§"/>
            </a:pPr>
            <a:r>
              <a:rPr lang="en-US" dirty="0"/>
              <a:t>JSP là mở rộng của Servlet.</a:t>
            </a:r>
          </a:p>
        </p:txBody>
      </p:sp>
      <p:pic>
        <p:nvPicPr>
          <p:cNvPr id="10" name="Picture 11" descr="Káº¿t quáº£ hÃ¬nh áº£nh cho WEBSITE Äá» LÃM GÃ">
            <a:extLst>
              <a:ext uri="{FF2B5EF4-FFF2-40B4-BE49-F238E27FC236}">
                <a16:creationId xmlns:a16="http://schemas.microsoft.com/office/drawing/2014/main" id="{A4B4AC6D-1BF5-4A24-A439-94D7A3C4E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574" y="1096442"/>
            <a:ext cx="5048426" cy="2829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Káº¿t quáº£ hÃ¬nh áº£nh cho HTML+JAVA">
            <a:extLst>
              <a:ext uri="{FF2B5EF4-FFF2-40B4-BE49-F238E27FC236}">
                <a16:creationId xmlns:a16="http://schemas.microsoft.com/office/drawing/2014/main" id="{88AF2DCF-BD62-4695-BFED-20FD3479D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2646" y="4024813"/>
            <a:ext cx="4191000" cy="26860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22690E-9B7B-44D4-83A9-5A8DFD0E7251}"/>
              </a:ext>
            </a:extLst>
          </p:cNvPr>
          <p:cNvSpPr txBox="1"/>
          <p:nvPr/>
        </p:nvSpPr>
        <p:spPr>
          <a:xfrm>
            <a:off x="3277952" y="4206957"/>
            <a:ext cx="1615739" cy="461665"/>
          </a:xfrm>
          <a:prstGeom prst="rect">
            <a:avLst/>
          </a:prstGeom>
          <a:noFill/>
        </p:spPr>
        <p:txBody>
          <a:bodyPr wrap="square" rtlCol="0">
            <a:spAutoFit/>
          </a:bodyPr>
          <a:lstStyle/>
          <a:p>
            <a:pPr algn="ctr"/>
            <a:r>
              <a:rPr lang="en-US" sz="2400" b="1" dirty="0">
                <a:solidFill>
                  <a:srgbClr val="FF0000"/>
                </a:solidFill>
              </a:rPr>
              <a:t>JAVA WEB</a:t>
            </a:r>
          </a:p>
        </p:txBody>
      </p:sp>
      <p:sp>
        <p:nvSpPr>
          <p:cNvPr id="13" name="TextBox 12">
            <a:extLst>
              <a:ext uri="{FF2B5EF4-FFF2-40B4-BE49-F238E27FC236}">
                <a16:creationId xmlns:a16="http://schemas.microsoft.com/office/drawing/2014/main" id="{6A816C89-1956-413D-9414-0B4B69661C80}"/>
              </a:ext>
            </a:extLst>
          </p:cNvPr>
          <p:cNvSpPr txBox="1"/>
          <p:nvPr/>
        </p:nvSpPr>
        <p:spPr>
          <a:xfrm>
            <a:off x="2543577" y="5119634"/>
            <a:ext cx="1328738" cy="461665"/>
          </a:xfrm>
          <a:prstGeom prst="rect">
            <a:avLst/>
          </a:prstGeom>
          <a:noFill/>
        </p:spPr>
        <p:txBody>
          <a:bodyPr wrap="square" rtlCol="0">
            <a:spAutoFit/>
          </a:bodyPr>
          <a:lstStyle/>
          <a:p>
            <a:pPr algn="ctr"/>
            <a:r>
              <a:rPr lang="en-US" sz="2400" b="1" dirty="0"/>
              <a:t>SERVLET</a:t>
            </a:r>
          </a:p>
        </p:txBody>
      </p:sp>
      <p:sp>
        <p:nvSpPr>
          <p:cNvPr id="14" name="TextBox 13">
            <a:extLst>
              <a:ext uri="{FF2B5EF4-FFF2-40B4-BE49-F238E27FC236}">
                <a16:creationId xmlns:a16="http://schemas.microsoft.com/office/drawing/2014/main" id="{85A39FCA-3AAA-4B6A-8004-11337C2D347B}"/>
              </a:ext>
            </a:extLst>
          </p:cNvPr>
          <p:cNvSpPr txBox="1"/>
          <p:nvPr/>
        </p:nvSpPr>
        <p:spPr>
          <a:xfrm>
            <a:off x="4229322" y="5144027"/>
            <a:ext cx="1328738" cy="461665"/>
          </a:xfrm>
          <a:prstGeom prst="rect">
            <a:avLst/>
          </a:prstGeom>
          <a:noFill/>
        </p:spPr>
        <p:txBody>
          <a:bodyPr wrap="square" rtlCol="0">
            <a:spAutoFit/>
          </a:bodyPr>
          <a:lstStyle/>
          <a:p>
            <a:pPr algn="ctr"/>
            <a:r>
              <a:rPr lang="en-US" sz="2400" b="1" dirty="0"/>
              <a:t>JSP</a:t>
            </a:r>
            <a:endParaRPr lang="en-US" sz="2800" b="1" dirty="0"/>
          </a:p>
        </p:txBody>
      </p:sp>
      <p:cxnSp>
        <p:nvCxnSpPr>
          <p:cNvPr id="16" name="Straight Arrow Connector 15">
            <a:extLst>
              <a:ext uri="{FF2B5EF4-FFF2-40B4-BE49-F238E27FC236}">
                <a16:creationId xmlns:a16="http://schemas.microsoft.com/office/drawing/2014/main" id="{0EF2CB49-04F5-4849-9FEF-5D7FD0BF8D6A}"/>
              </a:ext>
            </a:extLst>
          </p:cNvPr>
          <p:cNvCxnSpPr>
            <a:cxnSpLocks/>
            <a:stCxn id="12" idx="2"/>
            <a:endCxn id="13" idx="0"/>
          </p:cNvCxnSpPr>
          <p:nvPr/>
        </p:nvCxnSpPr>
        <p:spPr>
          <a:xfrm flipH="1">
            <a:off x="3207946" y="4668622"/>
            <a:ext cx="877876" cy="451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E2E1D0-CE51-4051-90BA-6B3C9FEEFEF9}"/>
              </a:ext>
            </a:extLst>
          </p:cNvPr>
          <p:cNvCxnSpPr>
            <a:cxnSpLocks/>
            <a:stCxn id="12" idx="2"/>
            <a:endCxn id="14" idx="0"/>
          </p:cNvCxnSpPr>
          <p:nvPr/>
        </p:nvCxnSpPr>
        <p:spPr>
          <a:xfrm>
            <a:off x="4085822" y="4668622"/>
            <a:ext cx="807869" cy="47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38403DA-D7BD-4A3C-8C65-99A0A31736EE}"/>
              </a:ext>
            </a:extLst>
          </p:cNvPr>
          <p:cNvGrpSpPr/>
          <p:nvPr/>
        </p:nvGrpSpPr>
        <p:grpSpPr>
          <a:xfrm>
            <a:off x="3992463" y="5180606"/>
            <a:ext cx="330219" cy="339719"/>
            <a:chOff x="3007698" y="6042319"/>
            <a:chExt cx="516938" cy="516938"/>
          </a:xfrm>
        </p:grpSpPr>
        <p:cxnSp>
          <p:nvCxnSpPr>
            <p:cNvPr id="31" name="Straight Connector 30">
              <a:extLst>
                <a:ext uri="{FF2B5EF4-FFF2-40B4-BE49-F238E27FC236}">
                  <a16:creationId xmlns:a16="http://schemas.microsoft.com/office/drawing/2014/main" id="{481C3358-4079-46CF-8EC8-50C20324B286}"/>
                </a:ext>
              </a:extLst>
            </p:cNvPr>
            <p:cNvCxnSpPr/>
            <p:nvPr/>
          </p:nvCxnSpPr>
          <p:spPr>
            <a:xfrm>
              <a:off x="3007698" y="6300788"/>
              <a:ext cx="516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247AC4-0D0C-4D1E-ABA6-78D8076D2650}"/>
                </a:ext>
              </a:extLst>
            </p:cNvPr>
            <p:cNvCxnSpPr>
              <a:cxnSpLocks/>
            </p:cNvCxnSpPr>
            <p:nvPr/>
          </p:nvCxnSpPr>
          <p:spPr>
            <a:xfrm rot="5400000">
              <a:off x="3011552" y="6300788"/>
              <a:ext cx="51693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3EBAECC9-C1A2-4CE6-AB8B-6681858AB72C}"/>
              </a:ext>
            </a:extLst>
          </p:cNvPr>
          <p:cNvSpPr/>
          <p:nvPr/>
        </p:nvSpPr>
        <p:spPr>
          <a:xfrm>
            <a:off x="458435" y="5896660"/>
            <a:ext cx="7029997" cy="605294"/>
          </a:xfrm>
          <a:prstGeom prst="rect">
            <a:avLst/>
          </a:prstGeom>
        </p:spPr>
        <p:txBody>
          <a:bodyPr wrap="square">
            <a:spAutoFit/>
          </a:bodyPr>
          <a:lstStyle/>
          <a:p>
            <a:pPr>
              <a:lnSpc>
                <a:spcPts val="4000"/>
              </a:lnSpc>
            </a:pPr>
            <a:r>
              <a:rPr lang="en-US" sz="3600" dirty="0">
                <a:hlinkClick r:id="rId4"/>
              </a:rPr>
              <a:t>https://github.com/ducdzai99bn/JSP</a:t>
            </a:r>
            <a:endParaRPr lang="en-US" sz="3600" dirty="0">
              <a:solidFill>
                <a:schemeClr val="bg1">
                  <a:lumMod val="50000"/>
                </a:schemeClr>
              </a:solidFill>
              <a:latin typeface="Source Sans Pro Light" panose="020B0403030403020204" pitchFamily="34" charset="-18"/>
            </a:endParaRPr>
          </a:p>
        </p:txBody>
      </p:sp>
      <p:sp>
        <p:nvSpPr>
          <p:cNvPr id="21" name="Oval 20">
            <a:extLst>
              <a:ext uri="{FF2B5EF4-FFF2-40B4-BE49-F238E27FC236}">
                <a16:creationId xmlns:a16="http://schemas.microsoft.com/office/drawing/2014/main" id="{189D08AF-836E-4602-8E8A-CC2CFAE51FDB}"/>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2</a:t>
            </a:r>
            <a:endParaRPr lang="en-US" b="1" dirty="0">
              <a:solidFill>
                <a:schemeClr val="bg1"/>
              </a:solidFill>
              <a:latin typeface="Algerian" panose="04020705040A02060702" pitchFamily="82" charset="0"/>
            </a:endParaRPr>
          </a:p>
        </p:txBody>
      </p:sp>
      <p:sp>
        <p:nvSpPr>
          <p:cNvPr id="22" name="TextBox 21">
            <a:extLst>
              <a:ext uri="{FF2B5EF4-FFF2-40B4-BE49-F238E27FC236}">
                <a16:creationId xmlns:a16="http://schemas.microsoft.com/office/drawing/2014/main" id="{76D1C621-CF9F-4964-B21A-5E180C14D2E8}"/>
              </a:ext>
            </a:extLst>
          </p:cNvPr>
          <p:cNvSpPr txBox="1"/>
          <p:nvPr/>
        </p:nvSpPr>
        <p:spPr>
          <a:xfrm>
            <a:off x="1417919" y="74170"/>
            <a:ext cx="4642058" cy="923330"/>
          </a:xfrm>
          <a:prstGeom prst="rect">
            <a:avLst/>
          </a:prstGeom>
          <a:noFill/>
        </p:spPr>
        <p:txBody>
          <a:bodyPr wrap="square" rtlCol="0">
            <a:spAutoFit/>
          </a:bodyPr>
          <a:lstStyle/>
          <a:p>
            <a:pPr algn="ctr"/>
            <a:r>
              <a:rPr lang="en-US" sz="5400" b="1" dirty="0">
                <a:solidFill>
                  <a:srgbClr val="008080"/>
                </a:solidFill>
                <a:latin typeface="Segoe UI" panose="020B0502040204020203" pitchFamily="34" charset="0"/>
                <a:cs typeface="Segoe UI" panose="020B0502040204020203" pitchFamily="34" charset="0"/>
              </a:rPr>
              <a:t>JSP </a:t>
            </a:r>
            <a:r>
              <a:rPr lang="en-US" sz="5400" b="1" dirty="0" err="1">
                <a:solidFill>
                  <a:srgbClr val="008080"/>
                </a:solidFill>
                <a:latin typeface="Segoe UI" panose="020B0502040204020203" pitchFamily="34" charset="0"/>
                <a:cs typeface="Segoe UI" panose="020B0502040204020203" pitchFamily="34" charset="0"/>
              </a:rPr>
              <a:t>là</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gì</a:t>
            </a:r>
            <a:r>
              <a:rPr lang="en-US" sz="5400" b="1" dirty="0">
                <a:solidFill>
                  <a:srgbClr val="008080"/>
                </a:solidFill>
                <a:latin typeface="Segoe UI" panose="020B0502040204020203" pitchFamily="34" charset="0"/>
                <a:cs typeface="Segoe UI" panose="020B0502040204020203" pitchFamily="34" charset="0"/>
              </a:rPr>
              <a:t>??</a:t>
            </a:r>
          </a:p>
        </p:txBody>
      </p:sp>
      <p:cxnSp>
        <p:nvCxnSpPr>
          <p:cNvPr id="23" name="Straight Connector 22">
            <a:extLst>
              <a:ext uri="{FF2B5EF4-FFF2-40B4-BE49-F238E27FC236}">
                <a16:creationId xmlns:a16="http://schemas.microsoft.com/office/drawing/2014/main" id="{11806F63-2E44-42E2-AB65-25476A247726}"/>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614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47"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42"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3" grpId="0"/>
      <p:bldP spid="14"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44">
            <a:extLst>
              <a:ext uri="{FF2B5EF4-FFF2-40B4-BE49-F238E27FC236}">
                <a16:creationId xmlns:a16="http://schemas.microsoft.com/office/drawing/2014/main" id="{14583F4B-05B4-415E-B2D6-3BAE9A269EF1}"/>
              </a:ext>
            </a:extLst>
          </p:cNvPr>
          <p:cNvSpPr/>
          <p:nvPr/>
        </p:nvSpPr>
        <p:spPr>
          <a:xfrm>
            <a:off x="8445761" y="7988"/>
            <a:ext cx="1462932" cy="15911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9" name="Shape 139">
            <a:extLst>
              <a:ext uri="{FF2B5EF4-FFF2-40B4-BE49-F238E27FC236}">
                <a16:creationId xmlns:a16="http://schemas.microsoft.com/office/drawing/2014/main" id="{92F33E8B-FF9B-4234-85C0-6787461B5C09}"/>
              </a:ext>
            </a:extLst>
          </p:cNvPr>
          <p:cNvSpPr/>
          <p:nvPr/>
        </p:nvSpPr>
        <p:spPr>
          <a:xfrm>
            <a:off x="-2698139" y="3131764"/>
            <a:ext cx="3735541" cy="3735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0" name="Shape 150">
            <a:extLst>
              <a:ext uri="{FF2B5EF4-FFF2-40B4-BE49-F238E27FC236}">
                <a16:creationId xmlns:a16="http://schemas.microsoft.com/office/drawing/2014/main" id="{4093AFE1-C64F-4B42-8514-8802D88A0D13}"/>
              </a:ext>
            </a:extLst>
          </p:cNvPr>
          <p:cNvSpPr/>
          <p:nvPr/>
        </p:nvSpPr>
        <p:spPr>
          <a:xfrm>
            <a:off x="11125117" y="1500213"/>
            <a:ext cx="741792" cy="8310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1" name="Shape 151">
            <a:extLst>
              <a:ext uri="{FF2B5EF4-FFF2-40B4-BE49-F238E27FC236}">
                <a16:creationId xmlns:a16="http://schemas.microsoft.com/office/drawing/2014/main" id="{E5A39C60-D12F-4C6C-BFB9-418F8699E2D4}"/>
              </a:ext>
            </a:extLst>
          </p:cNvPr>
          <p:cNvSpPr/>
          <p:nvPr/>
        </p:nvSpPr>
        <p:spPr>
          <a:xfrm>
            <a:off x="10646020" y="6007860"/>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3" name="Shape 139">
            <a:extLst>
              <a:ext uri="{FF2B5EF4-FFF2-40B4-BE49-F238E27FC236}">
                <a16:creationId xmlns:a16="http://schemas.microsoft.com/office/drawing/2014/main" id="{4DD1403B-BF25-4E42-A293-613BC2B16787}"/>
              </a:ext>
            </a:extLst>
          </p:cNvPr>
          <p:cNvSpPr/>
          <p:nvPr/>
        </p:nvSpPr>
        <p:spPr>
          <a:xfrm rot="10800000">
            <a:off x="9467311" y="-203415"/>
            <a:ext cx="2426345" cy="24267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a:gsLst>
              <a:gs pos="100000">
                <a:srgbClr val="19896C"/>
              </a:gs>
              <a:gs pos="100000">
                <a:schemeClr val="accent2"/>
              </a:gs>
            </a:gsLst>
            <a:lin ang="5400000"/>
          </a:gradFill>
          <a:ln w="12700">
            <a:miter lim="400000"/>
          </a:ln>
        </p:spPr>
        <p:txBody>
          <a:bodyPr lIns="25400" tIns="25400" rIns="25400" bIns="25400" anchor="ctr"/>
          <a:lstStyle/>
          <a:p>
            <a:pPr>
              <a:defRPr sz="3200">
                <a:solidFill>
                  <a:srgbClr val="FFFFFF"/>
                </a:solidFill>
              </a:defRPr>
            </a:pPr>
            <a:endParaRPr sz="1600"/>
          </a:p>
        </p:txBody>
      </p:sp>
      <p:sp>
        <p:nvSpPr>
          <p:cNvPr id="14" name="Shape 141">
            <a:extLst>
              <a:ext uri="{FF2B5EF4-FFF2-40B4-BE49-F238E27FC236}">
                <a16:creationId xmlns:a16="http://schemas.microsoft.com/office/drawing/2014/main" id="{73ED9E28-2293-45F9-A4C1-847DCCEB1632}"/>
              </a:ext>
            </a:extLst>
          </p:cNvPr>
          <p:cNvSpPr/>
          <p:nvPr/>
        </p:nvSpPr>
        <p:spPr>
          <a:xfrm>
            <a:off x="15942" y="1234322"/>
            <a:ext cx="711260" cy="7961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5" name="Shape 143">
            <a:extLst>
              <a:ext uri="{FF2B5EF4-FFF2-40B4-BE49-F238E27FC236}">
                <a16:creationId xmlns:a16="http://schemas.microsoft.com/office/drawing/2014/main" id="{F05ADECC-24C3-40E3-B8B1-269A4F413B9E}"/>
              </a:ext>
            </a:extLst>
          </p:cNvPr>
          <p:cNvSpPr/>
          <p:nvPr/>
        </p:nvSpPr>
        <p:spPr>
          <a:xfrm rot="10800000">
            <a:off x="-1164262" y="0"/>
            <a:ext cx="1891463" cy="18914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6" name="Shape 151">
            <a:extLst>
              <a:ext uri="{FF2B5EF4-FFF2-40B4-BE49-F238E27FC236}">
                <a16:creationId xmlns:a16="http://schemas.microsoft.com/office/drawing/2014/main" id="{E84B8F10-C1EF-468F-B304-D4E1C6B83A55}"/>
              </a:ext>
            </a:extLst>
          </p:cNvPr>
          <p:cNvSpPr/>
          <p:nvPr/>
        </p:nvSpPr>
        <p:spPr>
          <a:xfrm>
            <a:off x="9062556" y="5968935"/>
            <a:ext cx="1372161" cy="13721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4F4F4"/>
          </a:solidFill>
          <a:ln w="12700">
            <a:miter lim="400000"/>
          </a:ln>
          <a:extLst>
            <a:ext uri="{C572A759-6A51-4108-AA02-DFA0A04FC94B}">
              <ma14:wrappingTextBoxFlag xmlns=""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2" name="object 6">
            <a:extLst>
              <a:ext uri="{FF2B5EF4-FFF2-40B4-BE49-F238E27FC236}">
                <a16:creationId xmlns:a16="http://schemas.microsoft.com/office/drawing/2014/main" id="{7567D364-2B58-4F8B-9BE0-F27D08615E77}"/>
              </a:ext>
            </a:extLst>
          </p:cNvPr>
          <p:cNvSpPr/>
          <p:nvPr/>
        </p:nvSpPr>
        <p:spPr>
          <a:xfrm>
            <a:off x="2067951" y="1397119"/>
            <a:ext cx="9117269" cy="5363851"/>
          </a:xfrm>
          <a:prstGeom prst="rect">
            <a:avLst/>
          </a:prstGeom>
          <a:blipFill>
            <a:blip r:embed="rId2" cstate="print"/>
            <a:stretch>
              <a:fillRect/>
            </a:stretch>
          </a:blipFill>
        </p:spPr>
        <p:txBody>
          <a:bodyPr wrap="square" lIns="0" tIns="0" rIns="0" bIns="0" rtlCol="0"/>
          <a:lstStyle/>
          <a:p>
            <a:endParaRPr/>
          </a:p>
        </p:txBody>
      </p:sp>
      <p:sp>
        <p:nvSpPr>
          <p:cNvPr id="17" name="Oval 16">
            <a:extLst>
              <a:ext uri="{FF2B5EF4-FFF2-40B4-BE49-F238E27FC236}">
                <a16:creationId xmlns:a16="http://schemas.microsoft.com/office/drawing/2014/main" id="{766A1248-EF6E-46F8-A6FC-451EB9E015D6}"/>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3</a:t>
            </a:r>
            <a:endParaRPr lang="en-US" b="1" dirty="0">
              <a:solidFill>
                <a:schemeClr val="bg1"/>
              </a:solidFill>
              <a:latin typeface="Algerian" panose="04020705040A02060702" pitchFamily="82" charset="0"/>
            </a:endParaRPr>
          </a:p>
        </p:txBody>
      </p:sp>
      <p:sp>
        <p:nvSpPr>
          <p:cNvPr id="18" name="TextBox 17">
            <a:extLst>
              <a:ext uri="{FF2B5EF4-FFF2-40B4-BE49-F238E27FC236}">
                <a16:creationId xmlns:a16="http://schemas.microsoft.com/office/drawing/2014/main" id="{207E714C-F691-4A31-8E3E-947DD05F5223}"/>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Cấu</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trúc</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072163EF-C311-4FBC-96CC-85357A662E21}"/>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6784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Káº¿t quáº£ hÃ¬nh áº£nh cho Tiáº¿n trÃ¬nh JSP">
            <a:extLst>
              <a:ext uri="{FF2B5EF4-FFF2-40B4-BE49-F238E27FC236}">
                <a16:creationId xmlns:a16="http://schemas.microsoft.com/office/drawing/2014/main" id="{C5AC4A74-08CE-484B-AA8C-11A196DCD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951" y="1192204"/>
            <a:ext cx="9411137" cy="547732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8F9BF690-FE89-49C3-BAD5-9989DB3A6561}"/>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3</a:t>
            </a:r>
            <a:endParaRPr lang="en-US" b="1" dirty="0">
              <a:solidFill>
                <a:schemeClr val="bg1"/>
              </a:solidFill>
              <a:latin typeface="Algerian" panose="04020705040A02060702" pitchFamily="82" charset="0"/>
            </a:endParaRPr>
          </a:p>
        </p:txBody>
      </p:sp>
      <p:sp>
        <p:nvSpPr>
          <p:cNvPr id="9" name="TextBox 8">
            <a:extLst>
              <a:ext uri="{FF2B5EF4-FFF2-40B4-BE49-F238E27FC236}">
                <a16:creationId xmlns:a16="http://schemas.microsoft.com/office/drawing/2014/main" id="{C1197AA8-B439-4B49-9073-E27E51EA0576}"/>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Cấu</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trúc</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D4743C95-F948-42B4-9C66-2905781B4B95}"/>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74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òng đời (Life Cycle) của JSP">
            <a:extLst>
              <a:ext uri="{FF2B5EF4-FFF2-40B4-BE49-F238E27FC236}">
                <a16:creationId xmlns:a16="http://schemas.microsoft.com/office/drawing/2014/main" id="{2C73F3A2-9A2A-43E8-A79E-042B683D04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6929" y="1264314"/>
            <a:ext cx="7096636" cy="5542376"/>
          </a:xfrm>
          <a:prstGeom prst="rect">
            <a:avLst/>
          </a:prstGeom>
          <a:noFill/>
          <a:ln>
            <a:noFill/>
          </a:ln>
        </p:spPr>
      </p:pic>
      <p:sp>
        <p:nvSpPr>
          <p:cNvPr id="9" name="TextBox 8">
            <a:extLst>
              <a:ext uri="{FF2B5EF4-FFF2-40B4-BE49-F238E27FC236}">
                <a16:creationId xmlns:a16="http://schemas.microsoft.com/office/drawing/2014/main" id="{EF5A0156-5A78-4498-A529-45D2B9C6F3C6}"/>
              </a:ext>
            </a:extLst>
          </p:cNvPr>
          <p:cNvSpPr txBox="1"/>
          <p:nvPr/>
        </p:nvSpPr>
        <p:spPr>
          <a:xfrm>
            <a:off x="1203607" y="2159580"/>
            <a:ext cx="1552845" cy="523220"/>
          </a:xfrm>
          <a:prstGeom prst="rect">
            <a:avLst/>
          </a:prstGeom>
          <a:noFill/>
        </p:spPr>
        <p:txBody>
          <a:bodyPr wrap="square" rtlCol="0">
            <a:spAutoFit/>
          </a:bodyPr>
          <a:lstStyle/>
          <a:p>
            <a:pPr algn="ctr"/>
            <a:r>
              <a:rPr lang="en-US" sz="2800" b="1" dirty="0" err="1"/>
              <a:t>Biên</a:t>
            </a:r>
            <a:r>
              <a:rPr lang="en-US" sz="2800" b="1" dirty="0"/>
              <a:t> </a:t>
            </a:r>
            <a:r>
              <a:rPr lang="en-US" sz="2800" b="1" dirty="0" err="1"/>
              <a:t>dịch</a:t>
            </a:r>
            <a:endParaRPr lang="en-US" sz="2800" b="1" dirty="0"/>
          </a:p>
        </p:txBody>
      </p:sp>
      <p:sp>
        <p:nvSpPr>
          <p:cNvPr id="10" name="TextBox 9">
            <a:extLst>
              <a:ext uri="{FF2B5EF4-FFF2-40B4-BE49-F238E27FC236}">
                <a16:creationId xmlns:a16="http://schemas.microsoft.com/office/drawing/2014/main" id="{DFD76557-130A-4D94-BCEE-586CFDDDDAF2}"/>
              </a:ext>
            </a:extLst>
          </p:cNvPr>
          <p:cNvSpPr txBox="1"/>
          <p:nvPr/>
        </p:nvSpPr>
        <p:spPr>
          <a:xfrm>
            <a:off x="1160095" y="3208225"/>
            <a:ext cx="1552845" cy="523220"/>
          </a:xfrm>
          <a:prstGeom prst="rect">
            <a:avLst/>
          </a:prstGeom>
          <a:noFill/>
        </p:spPr>
        <p:txBody>
          <a:bodyPr wrap="square" rtlCol="0">
            <a:spAutoFit/>
          </a:bodyPr>
          <a:lstStyle/>
          <a:p>
            <a:pPr algn="ctr"/>
            <a:r>
              <a:rPr lang="en-US" sz="2800" b="1" dirty="0" err="1"/>
              <a:t>Khởi</a:t>
            </a:r>
            <a:r>
              <a:rPr lang="en-US" sz="2800" b="1" dirty="0"/>
              <a:t> </a:t>
            </a:r>
            <a:r>
              <a:rPr lang="en-US" sz="2800" b="1" dirty="0" err="1"/>
              <a:t>tạo</a:t>
            </a:r>
            <a:endParaRPr lang="en-US" sz="2800" b="1" dirty="0"/>
          </a:p>
        </p:txBody>
      </p:sp>
      <p:sp>
        <p:nvSpPr>
          <p:cNvPr id="11" name="TextBox 10">
            <a:extLst>
              <a:ext uri="{FF2B5EF4-FFF2-40B4-BE49-F238E27FC236}">
                <a16:creationId xmlns:a16="http://schemas.microsoft.com/office/drawing/2014/main" id="{AD049C23-77F4-46B4-B230-693C2EFC760E}"/>
              </a:ext>
            </a:extLst>
          </p:cNvPr>
          <p:cNvSpPr txBox="1"/>
          <p:nvPr/>
        </p:nvSpPr>
        <p:spPr>
          <a:xfrm>
            <a:off x="1160096" y="4237186"/>
            <a:ext cx="1552845" cy="523220"/>
          </a:xfrm>
          <a:prstGeom prst="rect">
            <a:avLst/>
          </a:prstGeom>
          <a:noFill/>
        </p:spPr>
        <p:txBody>
          <a:bodyPr wrap="square" rtlCol="0">
            <a:spAutoFit/>
          </a:bodyPr>
          <a:lstStyle/>
          <a:p>
            <a:pPr algn="ctr"/>
            <a:r>
              <a:rPr lang="en-US" sz="2800" b="1" dirty="0" err="1"/>
              <a:t>Thực</a:t>
            </a:r>
            <a:r>
              <a:rPr lang="en-US" sz="2800" b="1" dirty="0"/>
              <a:t> </a:t>
            </a:r>
            <a:r>
              <a:rPr lang="en-US" sz="2800" b="1" dirty="0" err="1"/>
              <a:t>thi</a:t>
            </a:r>
            <a:endParaRPr lang="en-US" sz="2800" b="1" dirty="0"/>
          </a:p>
        </p:txBody>
      </p:sp>
      <p:sp>
        <p:nvSpPr>
          <p:cNvPr id="12" name="TextBox 11">
            <a:extLst>
              <a:ext uri="{FF2B5EF4-FFF2-40B4-BE49-F238E27FC236}">
                <a16:creationId xmlns:a16="http://schemas.microsoft.com/office/drawing/2014/main" id="{4D89FEE8-7BD7-45F7-B688-8F12B886BD25}"/>
              </a:ext>
            </a:extLst>
          </p:cNvPr>
          <p:cNvSpPr txBox="1"/>
          <p:nvPr/>
        </p:nvSpPr>
        <p:spPr>
          <a:xfrm>
            <a:off x="1160096" y="5286169"/>
            <a:ext cx="1552845" cy="523220"/>
          </a:xfrm>
          <a:prstGeom prst="rect">
            <a:avLst/>
          </a:prstGeom>
          <a:noFill/>
        </p:spPr>
        <p:txBody>
          <a:bodyPr wrap="square" rtlCol="0">
            <a:spAutoFit/>
          </a:bodyPr>
          <a:lstStyle/>
          <a:p>
            <a:pPr algn="ctr"/>
            <a:r>
              <a:rPr lang="en-US" sz="2800" b="1" dirty="0" err="1"/>
              <a:t>Hủy</a:t>
            </a:r>
            <a:endParaRPr lang="en-US" sz="2800" b="1" dirty="0"/>
          </a:p>
        </p:txBody>
      </p:sp>
      <p:sp>
        <p:nvSpPr>
          <p:cNvPr id="13" name="Arrow: Down 12">
            <a:extLst>
              <a:ext uri="{FF2B5EF4-FFF2-40B4-BE49-F238E27FC236}">
                <a16:creationId xmlns:a16="http://schemas.microsoft.com/office/drawing/2014/main" id="{97B475C7-278E-4379-9DBB-EA508902544E}"/>
              </a:ext>
            </a:extLst>
          </p:cNvPr>
          <p:cNvSpPr/>
          <p:nvPr/>
        </p:nvSpPr>
        <p:spPr>
          <a:xfrm>
            <a:off x="1810011" y="2708676"/>
            <a:ext cx="257940" cy="473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B9F70901-C1C1-44F3-B981-1282348BA83C}"/>
              </a:ext>
            </a:extLst>
          </p:cNvPr>
          <p:cNvSpPr/>
          <p:nvPr/>
        </p:nvSpPr>
        <p:spPr>
          <a:xfrm>
            <a:off x="1807549" y="3834298"/>
            <a:ext cx="257940" cy="473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DA09352-8837-4319-ADF0-0DF6870A65E6}"/>
              </a:ext>
            </a:extLst>
          </p:cNvPr>
          <p:cNvSpPr/>
          <p:nvPr/>
        </p:nvSpPr>
        <p:spPr>
          <a:xfrm>
            <a:off x="1807549" y="4828765"/>
            <a:ext cx="257940" cy="473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0A01459-DEEF-4B38-8B85-9E259FF57107}"/>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4</a:t>
            </a:r>
            <a:endParaRPr lang="en-US" b="1" dirty="0">
              <a:solidFill>
                <a:schemeClr val="bg1"/>
              </a:solidFill>
              <a:latin typeface="Algerian" panose="04020705040A02060702" pitchFamily="82" charset="0"/>
            </a:endParaRPr>
          </a:p>
        </p:txBody>
      </p:sp>
      <p:sp>
        <p:nvSpPr>
          <p:cNvPr id="17" name="TextBox 16">
            <a:extLst>
              <a:ext uri="{FF2B5EF4-FFF2-40B4-BE49-F238E27FC236}">
                <a16:creationId xmlns:a16="http://schemas.microsoft.com/office/drawing/2014/main" id="{0F189700-552A-4D9D-BD2E-0337CFEACF9D}"/>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Vòng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đời</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8" name="Straight Connector 17">
            <a:extLst>
              <a:ext uri="{FF2B5EF4-FFF2-40B4-BE49-F238E27FC236}">
                <a16:creationId xmlns:a16="http://schemas.microsoft.com/office/drawing/2014/main" id="{279F0A0F-CBB7-4099-B738-489070CAC62D}"/>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55935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B9A65F3E-9620-4B92-BC35-87E038719BAE}"/>
              </a:ext>
            </a:extLst>
          </p:cNvPr>
          <p:cNvSpPr txBox="1"/>
          <p:nvPr/>
        </p:nvSpPr>
        <p:spPr>
          <a:xfrm>
            <a:off x="964941" y="2075694"/>
            <a:ext cx="2206020" cy="646331"/>
          </a:xfrm>
          <a:prstGeom prst="rect">
            <a:avLst/>
          </a:prstGeom>
          <a:noFill/>
        </p:spPr>
        <p:txBody>
          <a:bodyPr wrap="square" rtlCol="0">
            <a:spAutoFit/>
          </a:bodyPr>
          <a:lstStyle/>
          <a:p>
            <a:pPr algn="ctr"/>
            <a:r>
              <a:rPr lang="en-US" sz="3600" b="1" dirty="0" err="1">
                <a:solidFill>
                  <a:srgbClr val="FF0000"/>
                </a:solidFill>
              </a:rPr>
              <a:t>Biên</a:t>
            </a:r>
            <a:r>
              <a:rPr lang="en-US" sz="3600" b="1" dirty="0">
                <a:solidFill>
                  <a:srgbClr val="FF0000"/>
                </a:solidFill>
              </a:rPr>
              <a:t> </a:t>
            </a:r>
            <a:r>
              <a:rPr lang="en-US" sz="3600" b="1" dirty="0" err="1">
                <a:solidFill>
                  <a:srgbClr val="FF0000"/>
                </a:solidFill>
              </a:rPr>
              <a:t>dịch</a:t>
            </a:r>
            <a:endParaRPr lang="en-US" sz="3600" b="1" dirty="0">
              <a:solidFill>
                <a:srgbClr val="FF0000"/>
              </a:solidFill>
            </a:endParaRPr>
          </a:p>
        </p:txBody>
      </p:sp>
      <p:sp>
        <p:nvSpPr>
          <p:cNvPr id="32" name="TextBox 31">
            <a:extLst>
              <a:ext uri="{FF2B5EF4-FFF2-40B4-BE49-F238E27FC236}">
                <a16:creationId xmlns:a16="http://schemas.microsoft.com/office/drawing/2014/main" id="{FB02282D-E950-4D26-ACF4-1EC89B53D5C0}"/>
              </a:ext>
            </a:extLst>
          </p:cNvPr>
          <p:cNvSpPr txBox="1"/>
          <p:nvPr/>
        </p:nvSpPr>
        <p:spPr>
          <a:xfrm>
            <a:off x="5057613" y="1325955"/>
            <a:ext cx="6503760" cy="523220"/>
          </a:xfrm>
          <a:prstGeom prst="rect">
            <a:avLst/>
          </a:prstGeom>
          <a:noFill/>
        </p:spPr>
        <p:txBody>
          <a:bodyPr wrap="square" rtlCol="0">
            <a:spAutoFit/>
          </a:bodyPr>
          <a:lstStyle/>
          <a:p>
            <a:r>
              <a:rPr lang="en-US" sz="2800" b="1" dirty="0"/>
              <a:t>TRÌNH DUYỆT YÊU CẦU 1 JSP =&gt; KIỂM TRA</a:t>
            </a:r>
          </a:p>
        </p:txBody>
      </p:sp>
      <p:sp>
        <p:nvSpPr>
          <p:cNvPr id="34" name="Shape 164">
            <a:extLst>
              <a:ext uri="{FF2B5EF4-FFF2-40B4-BE49-F238E27FC236}">
                <a16:creationId xmlns:a16="http://schemas.microsoft.com/office/drawing/2014/main" id="{39F4A490-BF7E-4D83-9409-D0E3E58E1A60}"/>
              </a:ext>
            </a:extLst>
          </p:cNvPr>
          <p:cNvSpPr/>
          <p:nvPr/>
        </p:nvSpPr>
        <p:spPr>
          <a:xfrm>
            <a:off x="5057613" y="1864111"/>
            <a:ext cx="6503761" cy="18979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r">
              <a:spcBef>
                <a:spcPts val="5900"/>
              </a:spcBef>
              <a:defRPr sz="2600">
                <a:solidFill>
                  <a:srgbClr val="3F3F3F"/>
                </a:solidFill>
                <a:latin typeface="+mn-lt"/>
                <a:ea typeface="+mn-ea"/>
                <a:cs typeface="+mn-cs"/>
                <a:sym typeface="Helvetica"/>
              </a:defRPr>
            </a:lvl1pPr>
          </a:lstStyle>
          <a:p>
            <a:pPr marL="285750" indent="-285750" algn="l">
              <a:spcBef>
                <a:spcPts val="0"/>
              </a:spcBef>
              <a:buFont typeface="Wingdings" panose="05000000000000000000" pitchFamily="2" charset="2"/>
              <a:buChar char="§"/>
            </a:pPr>
            <a:r>
              <a:rPr lang="en-US" sz="2400" b="1" dirty="0" err="1">
                <a:cs typeface="Arial" panose="020B0604020202020204" pitchFamily="34" charset="0"/>
              </a:rPr>
              <a:t>Phân</a:t>
            </a:r>
            <a:r>
              <a:rPr lang="en-US" sz="2400" b="1" dirty="0">
                <a:cs typeface="Arial" panose="020B0604020202020204" pitchFamily="34" charset="0"/>
              </a:rPr>
              <a:t> </a:t>
            </a:r>
            <a:r>
              <a:rPr lang="en-US" sz="2400" b="1" dirty="0" err="1">
                <a:cs typeface="Arial" panose="020B0604020202020204" pitchFamily="34" charset="0"/>
              </a:rPr>
              <a:t>tích</a:t>
            </a:r>
            <a:r>
              <a:rPr lang="en-US" sz="2400" b="1" dirty="0">
                <a:cs typeface="Arial" panose="020B0604020202020204" pitchFamily="34" charset="0"/>
              </a:rPr>
              <a:t> </a:t>
            </a:r>
            <a:r>
              <a:rPr lang="en-US" sz="2400" b="1" dirty="0" err="1">
                <a:cs typeface="Arial" panose="020B0604020202020204" pitchFamily="34" charset="0"/>
              </a:rPr>
              <a:t>cú</a:t>
            </a:r>
            <a:r>
              <a:rPr lang="en-US" sz="2400" b="1" dirty="0">
                <a:cs typeface="Arial" panose="020B0604020202020204" pitchFamily="34" charset="0"/>
              </a:rPr>
              <a:t> </a:t>
            </a:r>
            <a:r>
              <a:rPr lang="en-US" sz="2400" b="1" dirty="0" err="1">
                <a:cs typeface="Arial" panose="020B0604020202020204" pitchFamily="34" charset="0"/>
              </a:rPr>
              <a:t>pháp</a:t>
            </a:r>
            <a:r>
              <a:rPr lang="en-US" sz="2400" b="1" dirty="0">
                <a:cs typeface="Arial" panose="020B0604020202020204" pitchFamily="34" charset="0"/>
              </a:rPr>
              <a:t> </a:t>
            </a:r>
            <a:r>
              <a:rPr lang="en-US" sz="2400" b="1" dirty="0" err="1">
                <a:cs typeface="Arial" panose="020B0604020202020204" pitchFamily="34" charset="0"/>
              </a:rPr>
              <a:t>của</a:t>
            </a:r>
            <a:r>
              <a:rPr lang="en-US" sz="2400" b="1" dirty="0">
                <a:cs typeface="Arial" panose="020B0604020202020204" pitchFamily="34" charset="0"/>
              </a:rPr>
              <a:t> JSP(phân tích)</a:t>
            </a:r>
          </a:p>
          <a:p>
            <a:pPr marL="285750" indent="-285750" algn="l">
              <a:spcBef>
                <a:spcPts val="0"/>
              </a:spcBef>
              <a:buFont typeface="Wingdings" panose="05000000000000000000" pitchFamily="2" charset="2"/>
              <a:buChar char="§"/>
            </a:pPr>
            <a:r>
              <a:rPr lang="en-US" sz="2400" b="1" dirty="0">
                <a:cs typeface="Arial" panose="020B0604020202020204" pitchFamily="34" charset="0"/>
              </a:rPr>
              <a:t>Biên dịch JSP thành một Servlet</a:t>
            </a:r>
          </a:p>
          <a:p>
            <a:pPr algn="l">
              <a:spcBef>
                <a:spcPts val="0"/>
              </a:spcBef>
            </a:pPr>
            <a:r>
              <a:rPr lang="en-US" sz="2400" b="1" dirty="0">
                <a:solidFill>
                  <a:srgbClr val="FF0000"/>
                </a:solidFill>
                <a:cs typeface="Arial" panose="020B0604020202020204" pitchFamily="34" charset="0"/>
              </a:rPr>
              <a:t>(CHUYỂN NGÔN NGỮ</a:t>
            </a:r>
            <a:r>
              <a:rPr lang="en-US" sz="2400" b="1" dirty="0">
                <a:cs typeface="Arial" panose="020B0604020202020204" pitchFamily="34" charset="0"/>
              </a:rPr>
              <a:t>)</a:t>
            </a:r>
          </a:p>
          <a:p>
            <a:pPr marL="285750" indent="-285750" algn="l">
              <a:spcBef>
                <a:spcPts val="0"/>
              </a:spcBef>
              <a:buFont typeface="Wingdings" panose="05000000000000000000" pitchFamily="2" charset="2"/>
              <a:buChar char="§"/>
            </a:pPr>
            <a:r>
              <a:rPr lang="en-US" sz="2400" b="1" dirty="0">
                <a:cs typeface="Arial" panose="020B0604020202020204" pitchFamily="34" charset="0"/>
              </a:rPr>
              <a:t>Biên dịch Servlet đó</a:t>
            </a:r>
          </a:p>
          <a:p>
            <a:pPr algn="l">
              <a:spcBef>
                <a:spcPts val="0"/>
              </a:spcBef>
            </a:pPr>
            <a:r>
              <a:rPr lang="en-US" sz="2400" b="1" dirty="0">
                <a:solidFill>
                  <a:srgbClr val="FF0000"/>
                </a:solidFill>
              </a:rPr>
              <a:t>(bằng trình dịch Java của JDK,…)</a:t>
            </a:r>
            <a:r>
              <a:rPr lang="en-US" sz="2400" b="1" dirty="0">
                <a:cs typeface="Arial" panose="020B0604020202020204" pitchFamily="34" charset="0"/>
              </a:rPr>
              <a:t>.</a:t>
            </a:r>
          </a:p>
        </p:txBody>
      </p:sp>
      <p:pic>
        <p:nvPicPr>
          <p:cNvPr id="35" name="Picture 34">
            <a:extLst>
              <a:ext uri="{FF2B5EF4-FFF2-40B4-BE49-F238E27FC236}">
                <a16:creationId xmlns:a16="http://schemas.microsoft.com/office/drawing/2014/main" id="{DDB3D263-5AC3-4468-BC24-CB76ED014CB1}"/>
              </a:ext>
            </a:extLst>
          </p:cNvPr>
          <p:cNvPicPr/>
          <p:nvPr/>
        </p:nvPicPr>
        <p:blipFill>
          <a:blip r:embed="rId2">
            <a:extLst>
              <a:ext uri="{28A0092B-C50C-407E-A947-70E740481C1C}">
                <a14:useLocalDpi xmlns:a14="http://schemas.microsoft.com/office/drawing/2010/main" val="0"/>
              </a:ext>
            </a:extLst>
          </a:blip>
          <a:stretch>
            <a:fillRect/>
          </a:stretch>
        </p:blipFill>
        <p:spPr>
          <a:xfrm>
            <a:off x="1381128" y="3975600"/>
            <a:ext cx="4427349" cy="2882400"/>
          </a:xfrm>
          <a:prstGeom prst="rect">
            <a:avLst/>
          </a:prstGeom>
        </p:spPr>
      </p:pic>
      <p:pic>
        <p:nvPicPr>
          <p:cNvPr id="36" name="Picture 35">
            <a:extLst>
              <a:ext uri="{FF2B5EF4-FFF2-40B4-BE49-F238E27FC236}">
                <a16:creationId xmlns:a16="http://schemas.microsoft.com/office/drawing/2014/main" id="{15E2D0D9-E3B1-43C3-982C-F2C876D9887E}"/>
              </a:ext>
            </a:extLst>
          </p:cNvPr>
          <p:cNvPicPr/>
          <p:nvPr/>
        </p:nvPicPr>
        <p:blipFill>
          <a:blip r:embed="rId3">
            <a:extLst>
              <a:ext uri="{28A0092B-C50C-407E-A947-70E740481C1C}">
                <a14:useLocalDpi xmlns:a14="http://schemas.microsoft.com/office/drawing/2010/main" val="0"/>
              </a:ext>
            </a:extLst>
          </a:blip>
          <a:stretch>
            <a:fillRect/>
          </a:stretch>
        </p:blipFill>
        <p:spPr>
          <a:xfrm>
            <a:off x="5808477" y="3953970"/>
            <a:ext cx="4908829" cy="2852720"/>
          </a:xfrm>
          <a:prstGeom prst="rect">
            <a:avLst/>
          </a:prstGeom>
        </p:spPr>
      </p:pic>
      <p:sp>
        <p:nvSpPr>
          <p:cNvPr id="12" name="Oval 11">
            <a:extLst>
              <a:ext uri="{FF2B5EF4-FFF2-40B4-BE49-F238E27FC236}">
                <a16:creationId xmlns:a16="http://schemas.microsoft.com/office/drawing/2014/main" id="{8D290C45-880C-4492-B33A-39BEA98843F3}"/>
              </a:ext>
            </a:extLst>
          </p:cNvPr>
          <p:cNvSpPr/>
          <p:nvPr/>
        </p:nvSpPr>
        <p:spPr>
          <a:xfrm>
            <a:off x="0" y="0"/>
            <a:ext cx="1810011" cy="1871003"/>
          </a:xfrm>
          <a:prstGeom prst="ellipse">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solidFill>
                  <a:schemeClr val="bg1"/>
                </a:solidFill>
                <a:latin typeface="Algerian" panose="04020705040A02060702" pitchFamily="82" charset="0"/>
              </a:rPr>
              <a:t>4</a:t>
            </a:r>
            <a:endParaRPr lang="en-US" b="1" dirty="0">
              <a:solidFill>
                <a:schemeClr val="bg1"/>
              </a:solidFill>
              <a:latin typeface="Algerian" panose="04020705040A02060702" pitchFamily="82" charset="0"/>
            </a:endParaRPr>
          </a:p>
        </p:txBody>
      </p:sp>
      <p:sp>
        <p:nvSpPr>
          <p:cNvPr id="13" name="TextBox 12">
            <a:extLst>
              <a:ext uri="{FF2B5EF4-FFF2-40B4-BE49-F238E27FC236}">
                <a16:creationId xmlns:a16="http://schemas.microsoft.com/office/drawing/2014/main" id="{409B14B8-EC63-49CB-898A-1049554175EA}"/>
              </a:ext>
            </a:extLst>
          </p:cNvPr>
          <p:cNvSpPr txBox="1"/>
          <p:nvPr/>
        </p:nvSpPr>
        <p:spPr>
          <a:xfrm>
            <a:off x="1417919" y="74170"/>
            <a:ext cx="4642058" cy="923330"/>
          </a:xfrm>
          <a:prstGeom prst="rect">
            <a:avLst/>
          </a:prstGeom>
          <a:noFill/>
        </p:spPr>
        <p:txBody>
          <a:bodyPr wrap="square" rtlCol="0">
            <a:spAutoFit/>
          </a:bodyPr>
          <a:lstStyle/>
          <a:p>
            <a:pPr algn="ctr"/>
            <a:r>
              <a:rPr lang="en-US" sz="5400" b="1" dirty="0" err="1">
                <a:solidFill>
                  <a:srgbClr val="008080"/>
                </a:solidFill>
                <a:latin typeface="Segoe UI" panose="020B0502040204020203" pitchFamily="34" charset="0"/>
                <a:cs typeface="Segoe UI" panose="020B0502040204020203" pitchFamily="34" charset="0"/>
              </a:rPr>
              <a:t>Vòng</a:t>
            </a:r>
            <a:r>
              <a:rPr lang="en-US" sz="5400" b="1" dirty="0">
                <a:solidFill>
                  <a:srgbClr val="008080"/>
                </a:solidFill>
                <a:latin typeface="Segoe UI" panose="020B0502040204020203" pitchFamily="34" charset="0"/>
                <a:cs typeface="Segoe UI" panose="020B0502040204020203" pitchFamily="34" charset="0"/>
              </a:rPr>
              <a:t> </a:t>
            </a:r>
            <a:r>
              <a:rPr lang="en-US" sz="5400" b="1" dirty="0" err="1">
                <a:solidFill>
                  <a:srgbClr val="008080"/>
                </a:solidFill>
                <a:latin typeface="Segoe UI" panose="020B0502040204020203" pitchFamily="34" charset="0"/>
                <a:cs typeface="Segoe UI" panose="020B0502040204020203" pitchFamily="34" charset="0"/>
              </a:rPr>
              <a:t>đời</a:t>
            </a:r>
            <a:endParaRPr lang="en-US" sz="5400" b="1" dirty="0">
              <a:solidFill>
                <a:srgbClr val="008080"/>
              </a:solidFill>
              <a:latin typeface="Segoe UI" panose="020B0502040204020203" pitchFamily="34" charset="0"/>
              <a:cs typeface="Segoe UI" panose="020B0502040204020203" pitchFamily="34" charset="0"/>
            </a:endParaRPr>
          </a:p>
        </p:txBody>
      </p:sp>
      <p:cxnSp>
        <p:nvCxnSpPr>
          <p:cNvPr id="14" name="Straight Connector 13">
            <a:extLst>
              <a:ext uri="{FF2B5EF4-FFF2-40B4-BE49-F238E27FC236}">
                <a16:creationId xmlns:a16="http://schemas.microsoft.com/office/drawing/2014/main" id="{DC376057-8789-41B5-B176-A777F299D6BA}"/>
              </a:ext>
            </a:extLst>
          </p:cNvPr>
          <p:cNvCxnSpPr>
            <a:cxnSpLocks/>
          </p:cNvCxnSpPr>
          <p:nvPr/>
        </p:nvCxnSpPr>
        <p:spPr>
          <a:xfrm flipV="1">
            <a:off x="2067951" y="951780"/>
            <a:ext cx="10124049" cy="45720"/>
          </a:xfrm>
          <a:prstGeom prst="line">
            <a:avLst/>
          </a:prstGeom>
          <a:ln w="76200">
            <a:solidFill>
              <a:srgbClr val="00808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285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6336</TotalTime>
  <Words>1550</Words>
  <Application>Microsoft Office PowerPoint</Application>
  <PresentationFormat>Widescreen</PresentationFormat>
  <Paragraphs>400</Paragraphs>
  <Slides>26</Slides>
  <Notes>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1" baseType="lpstr">
      <vt:lpstr>Algerian</vt:lpstr>
      <vt:lpstr>Arial</vt:lpstr>
      <vt:lpstr>Bebas Neue</vt:lpstr>
      <vt:lpstr>Calibri</vt:lpstr>
      <vt:lpstr>Calibri Light</vt:lpstr>
      <vt:lpstr>Courier New</vt:lpstr>
      <vt:lpstr>Segoe UI</vt:lpstr>
      <vt:lpstr>Source Sans Pro Black</vt:lpstr>
      <vt:lpstr>Source Sans Pro Light</vt:lpstr>
      <vt:lpstr>Source Sans Pro Semibold</vt:lpstr>
      <vt:lpstr>Symbol</vt:lpstr>
      <vt:lpstr>Times New Roman</vt:lpstr>
      <vt:lpstr>Wingdings</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dc:creator>
  <cp:lastModifiedBy>huy</cp:lastModifiedBy>
  <cp:revision>36</cp:revision>
  <dcterms:created xsi:type="dcterms:W3CDTF">2019-10-21T10:54:39Z</dcterms:created>
  <dcterms:modified xsi:type="dcterms:W3CDTF">2019-10-27T12:59:11Z</dcterms:modified>
</cp:coreProperties>
</file>